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7" r:id="rId2"/>
    <p:sldId id="277" r:id="rId3"/>
    <p:sldId id="280" r:id="rId4"/>
    <p:sldId id="273" r:id="rId5"/>
    <p:sldId id="279" r:id="rId6"/>
    <p:sldId id="285" r:id="rId7"/>
    <p:sldId id="274" r:id="rId8"/>
    <p:sldId id="286" r:id="rId9"/>
    <p:sldId id="287" r:id="rId10"/>
    <p:sldId id="275" r:id="rId11"/>
    <p:sldId id="281" r:id="rId12"/>
    <p:sldId id="282" r:id="rId13"/>
    <p:sldId id="283" r:id="rId14"/>
    <p:sldId id="284" r:id="rId15"/>
  </p:sldIdLst>
  <p:sldSz cx="12801600" cy="9601200" type="A3"/>
  <p:notesSz cx="6797675" cy="9926638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536575" indent="-793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1074738" indent="-1603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612900" indent="-2413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2149475" indent="-3206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99"/>
    <a:srgbClr val="0099CC"/>
    <a:srgbClr val="666699"/>
    <a:srgbClr val="99CCFF"/>
    <a:srgbClr val="00FFFF"/>
    <a:srgbClr val="9999FF"/>
    <a:srgbClr val="996633"/>
    <a:srgbClr val="66990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0" d="100"/>
          <a:sy n="80" d="100"/>
        </p:scale>
        <p:origin x="150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43ABF11-A7A5-4586-B0D3-A77148A1218C}" type="doc">
      <dgm:prSet loTypeId="urn:microsoft.com/office/officeart/2005/8/layout/cycle8" loCatId="cycle" qsTypeId="urn:microsoft.com/office/officeart/2005/8/quickstyle/3d1" qsCatId="3D" csTypeId="urn:microsoft.com/office/officeart/2005/8/colors/accent1_2" csCatId="accent1" phldr="1"/>
      <dgm:spPr/>
    </dgm:pt>
    <dgm:pt modelId="{09EC59BB-DAE9-40D8-91D2-78EAB9325ACC}">
      <dgm:prSet phldrT="[Текст]" custT="1"/>
      <dgm:spPr/>
      <dgm:t>
        <a:bodyPr/>
        <a:lstStyle/>
        <a:p>
          <a:r>
            <a:rPr kumimoji="1" lang="ru-RU" sz="2000" kern="1200" dirty="0" smtClean="0">
              <a:latin typeface="Impact" panose="020B0806030902050204" pitchFamily="34" charset="0"/>
              <a:ea typeface="+mn-ea"/>
              <a:cs typeface="+mn-cs"/>
            </a:rPr>
            <a:t>Потребительская функция</a:t>
          </a:r>
          <a:endParaRPr kumimoji="1" lang="ru-RU" sz="2000" kern="1200" dirty="0">
            <a:latin typeface="Impact" panose="020B0806030902050204" pitchFamily="34" charset="0"/>
            <a:ea typeface="+mn-ea"/>
            <a:cs typeface="+mn-cs"/>
          </a:endParaRPr>
        </a:p>
      </dgm:t>
    </dgm:pt>
    <dgm:pt modelId="{9039C2F4-A423-49D3-ABAE-150E82B8C90B}" type="parTrans" cxnId="{8E2002CC-BB59-4A92-8FBD-D90784F5E195}">
      <dgm:prSet/>
      <dgm:spPr/>
      <dgm:t>
        <a:bodyPr/>
        <a:lstStyle/>
        <a:p>
          <a:endParaRPr lang="ru-RU"/>
        </a:p>
      </dgm:t>
    </dgm:pt>
    <dgm:pt modelId="{77343954-AB82-40E9-A8D5-DBDB3265C55C}" type="sibTrans" cxnId="{8E2002CC-BB59-4A92-8FBD-D90784F5E195}">
      <dgm:prSet/>
      <dgm:spPr/>
      <dgm:t>
        <a:bodyPr/>
        <a:lstStyle/>
        <a:p>
          <a:endParaRPr lang="ru-RU"/>
        </a:p>
      </dgm:t>
    </dgm:pt>
    <dgm:pt modelId="{E7CD3DA3-AAAA-481D-9FCF-5AA34CB6602D}">
      <dgm:prSet phldrT="[Текст]" custT="1"/>
      <dgm:spPr/>
      <dgm:t>
        <a:bodyPr/>
        <a:lstStyle/>
        <a:p>
          <a:r>
            <a:rPr kumimoji="1" lang="ru-RU" sz="2200" kern="1200" smtClean="0">
              <a:latin typeface="Impact" panose="020B0806030902050204" pitchFamily="34" charset="0"/>
              <a:ea typeface="+mn-ea"/>
              <a:cs typeface="+mn-cs"/>
            </a:rPr>
            <a:t>ЭКОНОМИКА ПРОСТРАНСТВА</a:t>
          </a:r>
          <a:endParaRPr kumimoji="1" lang="ru-RU" sz="2200" kern="1200" dirty="0">
            <a:latin typeface="Impact" panose="020B0806030902050204" pitchFamily="34" charset="0"/>
            <a:ea typeface="+mn-ea"/>
            <a:cs typeface="+mn-cs"/>
          </a:endParaRPr>
        </a:p>
      </dgm:t>
    </dgm:pt>
    <dgm:pt modelId="{D7D31C1A-A887-4812-B7DB-348178A991AB}" type="parTrans" cxnId="{60E3AEF9-702A-488B-B32B-6F6F076E849B}">
      <dgm:prSet/>
      <dgm:spPr/>
      <dgm:t>
        <a:bodyPr/>
        <a:lstStyle/>
        <a:p>
          <a:endParaRPr lang="ru-RU"/>
        </a:p>
      </dgm:t>
    </dgm:pt>
    <dgm:pt modelId="{DBF81129-4572-48F1-B827-4328CA11646D}" type="sibTrans" cxnId="{60E3AEF9-702A-488B-B32B-6F6F076E849B}">
      <dgm:prSet/>
      <dgm:spPr/>
      <dgm:t>
        <a:bodyPr/>
        <a:lstStyle/>
        <a:p>
          <a:endParaRPr lang="ru-RU"/>
        </a:p>
      </dgm:t>
    </dgm:pt>
    <dgm:pt modelId="{F17B2A2A-1A59-4E22-9133-F5D87AD86E11}">
      <dgm:prSet phldrT="[Текст]" custT="1"/>
      <dgm:spPr/>
      <dgm:t>
        <a:bodyPr/>
        <a:lstStyle/>
        <a:p>
          <a:r>
            <a:rPr kumimoji="1" lang="ru-RU" sz="2000" kern="1200" baseline="0" dirty="0" smtClean="0">
              <a:latin typeface="Impact" panose="020B0806030902050204" pitchFamily="34" charset="0"/>
              <a:ea typeface="+mn-ea"/>
              <a:cs typeface="+mn-cs"/>
            </a:rPr>
            <a:t>Деловая функция</a:t>
          </a:r>
          <a:endParaRPr kumimoji="1" lang="ru-RU" sz="2000" kern="1200" baseline="0" dirty="0">
            <a:latin typeface="Impact" panose="020B0806030902050204" pitchFamily="34" charset="0"/>
            <a:ea typeface="+mn-ea"/>
            <a:cs typeface="+mn-cs"/>
          </a:endParaRPr>
        </a:p>
      </dgm:t>
    </dgm:pt>
    <dgm:pt modelId="{830B1637-8D75-4C7F-9F3D-A0E0649ADCA5}" type="parTrans" cxnId="{8A310571-0E97-4D50-99D8-012581BA3BB6}">
      <dgm:prSet/>
      <dgm:spPr/>
      <dgm:t>
        <a:bodyPr/>
        <a:lstStyle/>
        <a:p>
          <a:endParaRPr lang="ru-RU"/>
        </a:p>
      </dgm:t>
    </dgm:pt>
    <dgm:pt modelId="{59BB2110-F6CD-40EE-8035-CD35F7014D7C}" type="sibTrans" cxnId="{8A310571-0E97-4D50-99D8-012581BA3BB6}">
      <dgm:prSet/>
      <dgm:spPr/>
      <dgm:t>
        <a:bodyPr/>
        <a:lstStyle/>
        <a:p>
          <a:endParaRPr lang="ru-RU"/>
        </a:p>
      </dgm:t>
    </dgm:pt>
    <dgm:pt modelId="{0E6E03DA-8EA3-4888-806C-29A2B706CEAD}" type="pres">
      <dgm:prSet presAssocID="{443ABF11-A7A5-4586-B0D3-A77148A1218C}" presName="compositeShape" presStyleCnt="0">
        <dgm:presLayoutVars>
          <dgm:chMax val="7"/>
          <dgm:dir/>
          <dgm:resizeHandles val="exact"/>
        </dgm:presLayoutVars>
      </dgm:prSet>
      <dgm:spPr/>
    </dgm:pt>
    <dgm:pt modelId="{99F6F36A-214C-459C-88B0-7D1128DE0E72}" type="pres">
      <dgm:prSet presAssocID="{443ABF11-A7A5-4586-B0D3-A77148A1218C}" presName="wedge1" presStyleLbl="node1" presStyleIdx="0" presStyleCnt="3"/>
      <dgm:spPr/>
      <dgm:t>
        <a:bodyPr/>
        <a:lstStyle/>
        <a:p>
          <a:endParaRPr lang="ru-RU"/>
        </a:p>
      </dgm:t>
    </dgm:pt>
    <dgm:pt modelId="{6B91A2F9-E036-42D6-8B75-FAF3BB518008}" type="pres">
      <dgm:prSet presAssocID="{443ABF11-A7A5-4586-B0D3-A77148A1218C}" presName="dummy1a" presStyleCnt="0"/>
      <dgm:spPr/>
    </dgm:pt>
    <dgm:pt modelId="{5172F40F-CE1D-43A8-9F6B-9F2B0298ACED}" type="pres">
      <dgm:prSet presAssocID="{443ABF11-A7A5-4586-B0D3-A77148A1218C}" presName="dummy1b" presStyleCnt="0"/>
      <dgm:spPr/>
    </dgm:pt>
    <dgm:pt modelId="{E88BBEF1-B4F3-4B1E-BD25-6D4D08F0A045}" type="pres">
      <dgm:prSet presAssocID="{443ABF11-A7A5-4586-B0D3-A77148A1218C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655295-F7C8-4FBA-A65E-F7E5144CB0F8}" type="pres">
      <dgm:prSet presAssocID="{443ABF11-A7A5-4586-B0D3-A77148A1218C}" presName="wedge2" presStyleLbl="node1" presStyleIdx="1" presStyleCnt="3" custScaleX="100575" custScaleY="99022"/>
      <dgm:spPr/>
      <dgm:t>
        <a:bodyPr/>
        <a:lstStyle/>
        <a:p>
          <a:endParaRPr lang="ru-RU"/>
        </a:p>
      </dgm:t>
    </dgm:pt>
    <dgm:pt modelId="{BE9CE335-0656-4497-B000-47E24244816D}" type="pres">
      <dgm:prSet presAssocID="{443ABF11-A7A5-4586-B0D3-A77148A1218C}" presName="dummy2a" presStyleCnt="0"/>
      <dgm:spPr/>
    </dgm:pt>
    <dgm:pt modelId="{D822C713-90B1-466A-9BDD-A43F4B33FD34}" type="pres">
      <dgm:prSet presAssocID="{443ABF11-A7A5-4586-B0D3-A77148A1218C}" presName="dummy2b" presStyleCnt="0"/>
      <dgm:spPr/>
    </dgm:pt>
    <dgm:pt modelId="{626AD540-DA68-4C0E-815B-97D05C62D1DF}" type="pres">
      <dgm:prSet presAssocID="{443ABF11-A7A5-4586-B0D3-A77148A1218C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311F2D-98FB-4695-AFB9-CD293405D4BD}" type="pres">
      <dgm:prSet presAssocID="{443ABF11-A7A5-4586-B0D3-A77148A1218C}" presName="wedge3" presStyleLbl="node1" presStyleIdx="2" presStyleCnt="3"/>
      <dgm:spPr/>
      <dgm:t>
        <a:bodyPr/>
        <a:lstStyle/>
        <a:p>
          <a:endParaRPr lang="ru-RU"/>
        </a:p>
      </dgm:t>
    </dgm:pt>
    <dgm:pt modelId="{A8A811DF-9760-40EF-9A48-10EAA05923E4}" type="pres">
      <dgm:prSet presAssocID="{443ABF11-A7A5-4586-B0D3-A77148A1218C}" presName="dummy3a" presStyleCnt="0"/>
      <dgm:spPr/>
    </dgm:pt>
    <dgm:pt modelId="{9FD3D751-877D-4008-8FE5-AE2EECF559C5}" type="pres">
      <dgm:prSet presAssocID="{443ABF11-A7A5-4586-B0D3-A77148A1218C}" presName="dummy3b" presStyleCnt="0"/>
      <dgm:spPr/>
    </dgm:pt>
    <dgm:pt modelId="{87E7C92C-E0BE-4DC4-BF7B-85E61447178C}" type="pres">
      <dgm:prSet presAssocID="{443ABF11-A7A5-4586-B0D3-A77148A1218C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BF6F74-59B7-4F76-A21D-B8DDE0C1BD98}" type="pres">
      <dgm:prSet presAssocID="{77343954-AB82-40E9-A8D5-DBDB3265C55C}" presName="arrowWedge1" presStyleLbl="fgSibTrans2D1" presStyleIdx="0" presStyleCnt="3"/>
      <dgm:spPr/>
    </dgm:pt>
    <dgm:pt modelId="{2570D98B-3C96-4505-BEA9-6744C20EC068}" type="pres">
      <dgm:prSet presAssocID="{DBF81129-4572-48F1-B827-4328CA11646D}" presName="arrowWedge2" presStyleLbl="fgSibTrans2D1" presStyleIdx="1" presStyleCnt="3"/>
      <dgm:spPr/>
    </dgm:pt>
    <dgm:pt modelId="{FBB7E5B7-97B6-4E42-833C-D2312C079BF5}" type="pres">
      <dgm:prSet presAssocID="{59BB2110-F6CD-40EE-8035-CD35F7014D7C}" presName="arrowWedge3" presStyleLbl="fgSibTrans2D1" presStyleIdx="2" presStyleCnt="3"/>
      <dgm:spPr/>
    </dgm:pt>
  </dgm:ptLst>
  <dgm:cxnLst>
    <dgm:cxn modelId="{CFDF9174-519F-433A-A3C6-7858484598AD}" type="presOf" srcId="{09EC59BB-DAE9-40D8-91D2-78EAB9325ACC}" destId="{99F6F36A-214C-459C-88B0-7D1128DE0E72}" srcOrd="0" destOrd="0" presId="urn:microsoft.com/office/officeart/2005/8/layout/cycle8"/>
    <dgm:cxn modelId="{8E2002CC-BB59-4A92-8FBD-D90784F5E195}" srcId="{443ABF11-A7A5-4586-B0D3-A77148A1218C}" destId="{09EC59BB-DAE9-40D8-91D2-78EAB9325ACC}" srcOrd="0" destOrd="0" parTransId="{9039C2F4-A423-49D3-ABAE-150E82B8C90B}" sibTransId="{77343954-AB82-40E9-A8D5-DBDB3265C55C}"/>
    <dgm:cxn modelId="{8A310571-0E97-4D50-99D8-012581BA3BB6}" srcId="{443ABF11-A7A5-4586-B0D3-A77148A1218C}" destId="{F17B2A2A-1A59-4E22-9133-F5D87AD86E11}" srcOrd="2" destOrd="0" parTransId="{830B1637-8D75-4C7F-9F3D-A0E0649ADCA5}" sibTransId="{59BB2110-F6CD-40EE-8035-CD35F7014D7C}"/>
    <dgm:cxn modelId="{FCD038E9-5D3F-42A9-BB5E-D759FDADAA6C}" type="presOf" srcId="{F17B2A2A-1A59-4E22-9133-F5D87AD86E11}" destId="{87E7C92C-E0BE-4DC4-BF7B-85E61447178C}" srcOrd="1" destOrd="0" presId="urn:microsoft.com/office/officeart/2005/8/layout/cycle8"/>
    <dgm:cxn modelId="{BD2F22F7-185A-465C-8DC5-1935B28EEC81}" type="presOf" srcId="{F17B2A2A-1A59-4E22-9133-F5D87AD86E11}" destId="{9D311F2D-98FB-4695-AFB9-CD293405D4BD}" srcOrd="0" destOrd="0" presId="urn:microsoft.com/office/officeart/2005/8/layout/cycle8"/>
    <dgm:cxn modelId="{F89563BD-2B14-41AD-BDD4-E6F94E3927B2}" type="presOf" srcId="{09EC59BB-DAE9-40D8-91D2-78EAB9325ACC}" destId="{E88BBEF1-B4F3-4B1E-BD25-6D4D08F0A045}" srcOrd="1" destOrd="0" presId="urn:microsoft.com/office/officeart/2005/8/layout/cycle8"/>
    <dgm:cxn modelId="{09EC6AB3-FE10-4144-8BD1-91EE54CF372E}" type="presOf" srcId="{E7CD3DA3-AAAA-481D-9FCF-5AA34CB6602D}" destId="{5F655295-F7C8-4FBA-A65E-F7E5144CB0F8}" srcOrd="0" destOrd="0" presId="urn:microsoft.com/office/officeart/2005/8/layout/cycle8"/>
    <dgm:cxn modelId="{1CF7FA17-E734-4C97-AA93-3972B21F48DE}" type="presOf" srcId="{E7CD3DA3-AAAA-481D-9FCF-5AA34CB6602D}" destId="{626AD540-DA68-4C0E-815B-97D05C62D1DF}" srcOrd="1" destOrd="0" presId="urn:microsoft.com/office/officeart/2005/8/layout/cycle8"/>
    <dgm:cxn modelId="{59ACF1C8-7EC1-4496-AD3D-9B60E2379631}" type="presOf" srcId="{443ABF11-A7A5-4586-B0D3-A77148A1218C}" destId="{0E6E03DA-8EA3-4888-806C-29A2B706CEAD}" srcOrd="0" destOrd="0" presId="urn:microsoft.com/office/officeart/2005/8/layout/cycle8"/>
    <dgm:cxn modelId="{60E3AEF9-702A-488B-B32B-6F6F076E849B}" srcId="{443ABF11-A7A5-4586-B0D3-A77148A1218C}" destId="{E7CD3DA3-AAAA-481D-9FCF-5AA34CB6602D}" srcOrd="1" destOrd="0" parTransId="{D7D31C1A-A887-4812-B7DB-348178A991AB}" sibTransId="{DBF81129-4572-48F1-B827-4328CA11646D}"/>
    <dgm:cxn modelId="{2B1D52B0-CFC0-4D8E-B7EC-4073D0F77FB4}" type="presParOf" srcId="{0E6E03DA-8EA3-4888-806C-29A2B706CEAD}" destId="{99F6F36A-214C-459C-88B0-7D1128DE0E72}" srcOrd="0" destOrd="0" presId="urn:microsoft.com/office/officeart/2005/8/layout/cycle8"/>
    <dgm:cxn modelId="{341C1CFA-5C48-4CBF-A34E-8BFEB5E14780}" type="presParOf" srcId="{0E6E03DA-8EA3-4888-806C-29A2B706CEAD}" destId="{6B91A2F9-E036-42D6-8B75-FAF3BB518008}" srcOrd="1" destOrd="0" presId="urn:microsoft.com/office/officeart/2005/8/layout/cycle8"/>
    <dgm:cxn modelId="{75367428-BCB8-44B1-A849-E587C2EE2359}" type="presParOf" srcId="{0E6E03DA-8EA3-4888-806C-29A2B706CEAD}" destId="{5172F40F-CE1D-43A8-9F6B-9F2B0298ACED}" srcOrd="2" destOrd="0" presId="urn:microsoft.com/office/officeart/2005/8/layout/cycle8"/>
    <dgm:cxn modelId="{D2B210A2-015F-48A3-AC45-54912859865B}" type="presParOf" srcId="{0E6E03DA-8EA3-4888-806C-29A2B706CEAD}" destId="{E88BBEF1-B4F3-4B1E-BD25-6D4D08F0A045}" srcOrd="3" destOrd="0" presId="urn:microsoft.com/office/officeart/2005/8/layout/cycle8"/>
    <dgm:cxn modelId="{520BA4B2-F2AA-41AB-B636-DC11FF9A0A11}" type="presParOf" srcId="{0E6E03DA-8EA3-4888-806C-29A2B706CEAD}" destId="{5F655295-F7C8-4FBA-A65E-F7E5144CB0F8}" srcOrd="4" destOrd="0" presId="urn:microsoft.com/office/officeart/2005/8/layout/cycle8"/>
    <dgm:cxn modelId="{1B4AA06D-CA57-47FE-B152-714B20DD4960}" type="presParOf" srcId="{0E6E03DA-8EA3-4888-806C-29A2B706CEAD}" destId="{BE9CE335-0656-4497-B000-47E24244816D}" srcOrd="5" destOrd="0" presId="urn:microsoft.com/office/officeart/2005/8/layout/cycle8"/>
    <dgm:cxn modelId="{CD89B979-9922-4BB0-A224-3552815168B9}" type="presParOf" srcId="{0E6E03DA-8EA3-4888-806C-29A2B706CEAD}" destId="{D822C713-90B1-466A-9BDD-A43F4B33FD34}" srcOrd="6" destOrd="0" presId="urn:microsoft.com/office/officeart/2005/8/layout/cycle8"/>
    <dgm:cxn modelId="{E6AAF7BF-CD03-4C99-99BC-DF9167B57D7E}" type="presParOf" srcId="{0E6E03DA-8EA3-4888-806C-29A2B706CEAD}" destId="{626AD540-DA68-4C0E-815B-97D05C62D1DF}" srcOrd="7" destOrd="0" presId="urn:microsoft.com/office/officeart/2005/8/layout/cycle8"/>
    <dgm:cxn modelId="{2433CD0E-953F-4918-B991-33400A27F964}" type="presParOf" srcId="{0E6E03DA-8EA3-4888-806C-29A2B706CEAD}" destId="{9D311F2D-98FB-4695-AFB9-CD293405D4BD}" srcOrd="8" destOrd="0" presId="urn:microsoft.com/office/officeart/2005/8/layout/cycle8"/>
    <dgm:cxn modelId="{D55F2FF5-2CBC-4BEE-9FE7-DF5EFC045FB3}" type="presParOf" srcId="{0E6E03DA-8EA3-4888-806C-29A2B706CEAD}" destId="{A8A811DF-9760-40EF-9A48-10EAA05923E4}" srcOrd="9" destOrd="0" presId="urn:microsoft.com/office/officeart/2005/8/layout/cycle8"/>
    <dgm:cxn modelId="{562288D5-2C67-4C0A-B3B2-8C1C2DD00595}" type="presParOf" srcId="{0E6E03DA-8EA3-4888-806C-29A2B706CEAD}" destId="{9FD3D751-877D-4008-8FE5-AE2EECF559C5}" srcOrd="10" destOrd="0" presId="urn:microsoft.com/office/officeart/2005/8/layout/cycle8"/>
    <dgm:cxn modelId="{0E938D63-AD73-4D97-B508-926AF8AF6604}" type="presParOf" srcId="{0E6E03DA-8EA3-4888-806C-29A2B706CEAD}" destId="{87E7C92C-E0BE-4DC4-BF7B-85E61447178C}" srcOrd="11" destOrd="0" presId="urn:microsoft.com/office/officeart/2005/8/layout/cycle8"/>
    <dgm:cxn modelId="{837894AD-6E99-4B8D-A18B-F5780B8E38BC}" type="presParOf" srcId="{0E6E03DA-8EA3-4888-806C-29A2B706CEAD}" destId="{DBBF6F74-59B7-4F76-A21D-B8DDE0C1BD98}" srcOrd="12" destOrd="0" presId="urn:microsoft.com/office/officeart/2005/8/layout/cycle8"/>
    <dgm:cxn modelId="{3786307A-CC85-439F-B5F9-93AB54D308AA}" type="presParOf" srcId="{0E6E03DA-8EA3-4888-806C-29A2B706CEAD}" destId="{2570D98B-3C96-4505-BEA9-6744C20EC068}" srcOrd="13" destOrd="0" presId="urn:microsoft.com/office/officeart/2005/8/layout/cycle8"/>
    <dgm:cxn modelId="{79B6060B-3E33-4A82-9241-8B27987A2D10}" type="presParOf" srcId="{0E6E03DA-8EA3-4888-806C-29A2B706CEAD}" destId="{FBB7E5B7-97B6-4E42-833C-D2312C079BF5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9C1C07C-D448-4E8B-8587-04A1395895D5}" type="doc">
      <dgm:prSet loTypeId="urn:microsoft.com/office/officeart/2005/8/layout/vList6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E662EFD-8169-4221-B1B1-65BDF09886B8}">
      <dgm:prSet phldrT="[Текст]" custT="1"/>
      <dgm:spPr/>
      <dgm:t>
        <a:bodyPr/>
        <a:lstStyle/>
        <a:p>
          <a:r>
            <a:rPr kumimoji="1" lang="ru-RU" sz="2400" kern="1200" baseline="0" dirty="0" smtClean="0">
              <a:latin typeface="Impact" panose="020B0806030902050204" pitchFamily="34" charset="0"/>
              <a:ea typeface="+mn-ea"/>
              <a:cs typeface="+mn-cs"/>
            </a:rPr>
            <a:t>Федеральный уровень</a:t>
          </a:r>
          <a:endParaRPr kumimoji="1" lang="ru-RU" sz="2400" kern="1200" baseline="0" dirty="0">
            <a:latin typeface="Impact" panose="020B0806030902050204" pitchFamily="34" charset="0"/>
            <a:ea typeface="+mn-ea"/>
            <a:cs typeface="+mn-cs"/>
          </a:endParaRPr>
        </a:p>
      </dgm:t>
    </dgm:pt>
    <dgm:pt modelId="{D1F38619-549B-47A3-8495-CA62CE744A72}" type="parTrans" cxnId="{BA8B3A5B-D072-43B5-AC94-E7DAB747C046}">
      <dgm:prSet/>
      <dgm:spPr/>
      <dgm:t>
        <a:bodyPr/>
        <a:lstStyle/>
        <a:p>
          <a:endParaRPr lang="ru-RU"/>
        </a:p>
      </dgm:t>
    </dgm:pt>
    <dgm:pt modelId="{337C926A-E05C-4987-8FEF-F164AD4D50C0}" type="sibTrans" cxnId="{BA8B3A5B-D072-43B5-AC94-E7DAB747C046}">
      <dgm:prSet/>
      <dgm:spPr/>
      <dgm:t>
        <a:bodyPr/>
        <a:lstStyle/>
        <a:p>
          <a:endParaRPr lang="ru-RU"/>
        </a:p>
      </dgm:t>
    </dgm:pt>
    <dgm:pt modelId="{4088EA7C-F491-4BA8-9032-9F433C7D510E}">
      <dgm:prSet phldrT="[Текст]" custT="1"/>
      <dgm:spPr/>
      <dgm:t>
        <a:bodyPr/>
        <a:lstStyle/>
        <a:p>
          <a:r>
            <a:rPr kumimoji="1" lang="ru-RU" sz="1600" kern="1200" baseline="0" dirty="0" smtClean="0">
              <a:solidFill>
                <a:srgbClr val="006699"/>
              </a:solidFill>
              <a:latin typeface="Impact" panose="020B0806030902050204" pitchFamily="34" charset="0"/>
              <a:ea typeface="+mn-ea"/>
              <a:cs typeface="+mn-cs"/>
            </a:rPr>
            <a:t>Безопасные и качественные дороги</a:t>
          </a:r>
          <a:endParaRPr kumimoji="1" lang="ru-RU" sz="1600" kern="1200" baseline="0" dirty="0">
            <a:solidFill>
              <a:srgbClr val="006699"/>
            </a:solidFill>
            <a:latin typeface="Impact" panose="020B0806030902050204" pitchFamily="34" charset="0"/>
            <a:ea typeface="+mn-ea"/>
            <a:cs typeface="+mn-cs"/>
          </a:endParaRPr>
        </a:p>
      </dgm:t>
    </dgm:pt>
    <dgm:pt modelId="{B87806F4-7928-40EB-92E7-9D592C10D742}" type="parTrans" cxnId="{5E01ABAF-3D23-4879-93B6-A2233DFF760D}">
      <dgm:prSet/>
      <dgm:spPr/>
      <dgm:t>
        <a:bodyPr/>
        <a:lstStyle/>
        <a:p>
          <a:endParaRPr lang="ru-RU"/>
        </a:p>
      </dgm:t>
    </dgm:pt>
    <dgm:pt modelId="{E635DC2F-2CAD-4A6B-80AE-797A3ECC747D}" type="sibTrans" cxnId="{5E01ABAF-3D23-4879-93B6-A2233DFF760D}">
      <dgm:prSet/>
      <dgm:spPr/>
      <dgm:t>
        <a:bodyPr/>
        <a:lstStyle/>
        <a:p>
          <a:endParaRPr lang="ru-RU"/>
        </a:p>
      </dgm:t>
    </dgm:pt>
    <dgm:pt modelId="{21CE5A24-851F-4BB9-AC50-258CDB1057D6}">
      <dgm:prSet phldrT="[Текст]" custT="1"/>
      <dgm:spPr/>
      <dgm:t>
        <a:bodyPr/>
        <a:lstStyle/>
        <a:p>
          <a:r>
            <a:rPr kumimoji="1" lang="ru-RU" sz="2400" kern="1200" baseline="0" dirty="0" smtClean="0">
              <a:latin typeface="Impact" panose="020B0806030902050204" pitchFamily="34" charset="0"/>
              <a:ea typeface="+mn-ea"/>
              <a:cs typeface="+mn-cs"/>
            </a:rPr>
            <a:t>Регион и муниципалитет</a:t>
          </a:r>
          <a:endParaRPr kumimoji="1" lang="ru-RU" sz="2400" kern="1200" baseline="0" dirty="0">
            <a:latin typeface="Impact" panose="020B0806030902050204" pitchFamily="34" charset="0"/>
            <a:ea typeface="+mn-ea"/>
            <a:cs typeface="+mn-cs"/>
          </a:endParaRPr>
        </a:p>
      </dgm:t>
    </dgm:pt>
    <dgm:pt modelId="{4FFADCF3-9AEB-448C-AB45-586D54A66629}" type="parTrans" cxnId="{FF4B91F4-AA0E-43E4-9876-7B71D2FF7B89}">
      <dgm:prSet/>
      <dgm:spPr/>
      <dgm:t>
        <a:bodyPr/>
        <a:lstStyle/>
        <a:p>
          <a:endParaRPr lang="ru-RU"/>
        </a:p>
      </dgm:t>
    </dgm:pt>
    <dgm:pt modelId="{8D66AD0A-5895-421D-93F1-D80AE64CA1D3}" type="sibTrans" cxnId="{FF4B91F4-AA0E-43E4-9876-7B71D2FF7B89}">
      <dgm:prSet/>
      <dgm:spPr/>
      <dgm:t>
        <a:bodyPr/>
        <a:lstStyle/>
        <a:p>
          <a:endParaRPr lang="ru-RU"/>
        </a:p>
      </dgm:t>
    </dgm:pt>
    <dgm:pt modelId="{3A210B57-666C-42DB-ADE8-C87437A9604B}">
      <dgm:prSet phldrT="[Текст]" custT="1"/>
      <dgm:spPr/>
      <dgm:t>
        <a:bodyPr/>
        <a:lstStyle/>
        <a:p>
          <a:r>
            <a:rPr kumimoji="1" lang="ru-RU" sz="1600" kern="1200" baseline="0" dirty="0" smtClean="0">
              <a:solidFill>
                <a:srgbClr val="006699"/>
              </a:solidFill>
              <a:latin typeface="Impact" panose="020B0806030902050204" pitchFamily="34" charset="0"/>
              <a:ea typeface="+mn-ea"/>
              <a:cs typeface="+mn-cs"/>
            </a:rPr>
            <a:t>Программы развития транспортных систем и дорожного хозяйства</a:t>
          </a:r>
          <a:endParaRPr kumimoji="1" lang="ru-RU" sz="1600" kern="1200" baseline="0" dirty="0">
            <a:solidFill>
              <a:srgbClr val="006699"/>
            </a:solidFill>
            <a:latin typeface="Impact" panose="020B0806030902050204" pitchFamily="34" charset="0"/>
            <a:ea typeface="+mn-ea"/>
            <a:cs typeface="+mn-cs"/>
          </a:endParaRPr>
        </a:p>
      </dgm:t>
    </dgm:pt>
    <dgm:pt modelId="{4823D964-3A84-423E-800C-B246FBAFDF5D}" type="parTrans" cxnId="{E93731FE-C3AD-4DF4-AB28-875239D4E20B}">
      <dgm:prSet/>
      <dgm:spPr/>
      <dgm:t>
        <a:bodyPr/>
        <a:lstStyle/>
        <a:p>
          <a:endParaRPr lang="ru-RU"/>
        </a:p>
      </dgm:t>
    </dgm:pt>
    <dgm:pt modelId="{85EE9DF8-BE44-4F6E-BF93-BF3803AAFCE6}" type="sibTrans" cxnId="{E93731FE-C3AD-4DF4-AB28-875239D4E20B}">
      <dgm:prSet/>
      <dgm:spPr/>
      <dgm:t>
        <a:bodyPr/>
        <a:lstStyle/>
        <a:p>
          <a:endParaRPr lang="ru-RU"/>
        </a:p>
      </dgm:t>
    </dgm:pt>
    <dgm:pt modelId="{E9A81265-C750-4DF6-88A3-401DEB92D026}">
      <dgm:prSet phldrT="[Текст]" custT="1"/>
      <dgm:spPr/>
      <dgm:t>
        <a:bodyPr/>
        <a:lstStyle/>
        <a:p>
          <a:r>
            <a:rPr kumimoji="1" lang="ru-RU" sz="1600" kern="1200" baseline="0" dirty="0" smtClean="0">
              <a:solidFill>
                <a:srgbClr val="006699"/>
              </a:solidFill>
              <a:latin typeface="Impact" panose="020B0806030902050204" pitchFamily="34" charset="0"/>
              <a:ea typeface="+mn-ea"/>
              <a:cs typeface="+mn-cs"/>
            </a:rPr>
            <a:t>Программы поддержки предпринимательства</a:t>
          </a:r>
          <a:endParaRPr kumimoji="1" lang="ru-RU" sz="1600" kern="1200" baseline="0" dirty="0">
            <a:solidFill>
              <a:srgbClr val="006699"/>
            </a:solidFill>
            <a:latin typeface="Impact" panose="020B0806030902050204" pitchFamily="34" charset="0"/>
            <a:ea typeface="+mn-ea"/>
            <a:cs typeface="+mn-cs"/>
          </a:endParaRPr>
        </a:p>
      </dgm:t>
    </dgm:pt>
    <dgm:pt modelId="{35B18EE2-BF4C-4521-A5E4-67764DEC6C01}" type="parTrans" cxnId="{10CA956C-67BF-4B58-A551-6EFAE725E0B0}">
      <dgm:prSet/>
      <dgm:spPr/>
      <dgm:t>
        <a:bodyPr/>
        <a:lstStyle/>
        <a:p>
          <a:endParaRPr lang="ru-RU"/>
        </a:p>
      </dgm:t>
    </dgm:pt>
    <dgm:pt modelId="{D449D5D9-AD99-404E-BB19-F1B2F3952C3C}" type="sibTrans" cxnId="{10CA956C-67BF-4B58-A551-6EFAE725E0B0}">
      <dgm:prSet/>
      <dgm:spPr/>
      <dgm:t>
        <a:bodyPr/>
        <a:lstStyle/>
        <a:p>
          <a:endParaRPr lang="ru-RU"/>
        </a:p>
      </dgm:t>
    </dgm:pt>
    <dgm:pt modelId="{57D34579-2781-403A-8E29-CA57AC637A50}">
      <dgm:prSet custT="1"/>
      <dgm:spPr/>
      <dgm:t>
        <a:bodyPr/>
        <a:lstStyle/>
        <a:p>
          <a:r>
            <a:rPr kumimoji="1" lang="ru-RU" sz="1600" kern="1200" baseline="0" dirty="0" smtClean="0">
              <a:solidFill>
                <a:srgbClr val="006699"/>
              </a:solidFill>
              <a:latin typeface="Impact" panose="020B0806030902050204" pitchFamily="34" charset="0"/>
              <a:ea typeface="+mn-ea"/>
              <a:cs typeface="+mn-cs"/>
            </a:rPr>
            <a:t>Малый бизнес и поддержка индивидуальной предпринимательской инициативы</a:t>
          </a:r>
        </a:p>
      </dgm:t>
    </dgm:pt>
    <dgm:pt modelId="{051E0582-EE8A-479D-866E-E3EA3D8BF36A}" type="parTrans" cxnId="{326CA593-6538-4B64-9D7F-ADC815CB9487}">
      <dgm:prSet/>
      <dgm:spPr/>
      <dgm:t>
        <a:bodyPr/>
        <a:lstStyle/>
        <a:p>
          <a:endParaRPr lang="ru-RU"/>
        </a:p>
      </dgm:t>
    </dgm:pt>
    <dgm:pt modelId="{BF01AA0E-B34C-4BBD-B9B7-C401B5A597BF}" type="sibTrans" cxnId="{326CA593-6538-4B64-9D7F-ADC815CB9487}">
      <dgm:prSet/>
      <dgm:spPr/>
      <dgm:t>
        <a:bodyPr/>
        <a:lstStyle/>
        <a:p>
          <a:endParaRPr lang="ru-RU"/>
        </a:p>
      </dgm:t>
    </dgm:pt>
    <dgm:pt modelId="{A7144735-5648-4192-97E6-724008578ADB}">
      <dgm:prSet custT="1"/>
      <dgm:spPr/>
      <dgm:t>
        <a:bodyPr/>
        <a:lstStyle/>
        <a:p>
          <a:r>
            <a:rPr kumimoji="1" lang="ru-RU" sz="1600" kern="1200" baseline="0" dirty="0" smtClean="0">
              <a:solidFill>
                <a:srgbClr val="006699"/>
              </a:solidFill>
              <a:latin typeface="Impact" panose="020B0806030902050204" pitchFamily="34" charset="0"/>
              <a:ea typeface="+mn-ea"/>
              <a:cs typeface="+mn-cs"/>
            </a:rPr>
            <a:t>Капитальный ремонт домов</a:t>
          </a:r>
        </a:p>
      </dgm:t>
    </dgm:pt>
    <dgm:pt modelId="{CDDD1986-4F0A-471D-90F7-13BCF4F0B664}" type="parTrans" cxnId="{1B207F31-F5B5-41D5-9497-A7CF65D98B0B}">
      <dgm:prSet/>
      <dgm:spPr/>
      <dgm:t>
        <a:bodyPr/>
        <a:lstStyle/>
        <a:p>
          <a:endParaRPr lang="ru-RU"/>
        </a:p>
      </dgm:t>
    </dgm:pt>
    <dgm:pt modelId="{0F5EE9A9-CD61-49AF-BC7A-34243B214789}" type="sibTrans" cxnId="{1B207F31-F5B5-41D5-9497-A7CF65D98B0B}">
      <dgm:prSet/>
      <dgm:spPr/>
      <dgm:t>
        <a:bodyPr/>
        <a:lstStyle/>
        <a:p>
          <a:endParaRPr lang="ru-RU"/>
        </a:p>
      </dgm:t>
    </dgm:pt>
    <dgm:pt modelId="{7355617B-06D9-4A46-AD3A-80C0309B1B12}">
      <dgm:prSet phldrT="[Текст]" custT="1"/>
      <dgm:spPr/>
      <dgm:t>
        <a:bodyPr/>
        <a:lstStyle/>
        <a:p>
          <a:r>
            <a:rPr kumimoji="1" lang="ru-RU" sz="1600" kern="1200" baseline="0" dirty="0" smtClean="0">
              <a:solidFill>
                <a:srgbClr val="006699"/>
              </a:solidFill>
              <a:latin typeface="Impact" panose="020B0806030902050204" pitchFamily="34" charset="0"/>
              <a:ea typeface="+mn-ea"/>
              <a:cs typeface="+mn-cs"/>
            </a:rPr>
            <a:t>Планы капитального ремонта домов</a:t>
          </a:r>
          <a:endParaRPr kumimoji="1" lang="ru-RU" sz="1600" kern="1200" baseline="0" dirty="0">
            <a:solidFill>
              <a:srgbClr val="006699"/>
            </a:solidFill>
            <a:latin typeface="Impact" panose="020B0806030902050204" pitchFamily="34" charset="0"/>
            <a:ea typeface="+mn-ea"/>
            <a:cs typeface="+mn-cs"/>
          </a:endParaRPr>
        </a:p>
      </dgm:t>
    </dgm:pt>
    <dgm:pt modelId="{415B411C-B2B3-472C-B7A0-586D658ADB09}" type="parTrans" cxnId="{4D08CB2C-D51C-4196-B987-9A08D00A3A78}">
      <dgm:prSet/>
      <dgm:spPr/>
      <dgm:t>
        <a:bodyPr/>
        <a:lstStyle/>
        <a:p>
          <a:endParaRPr lang="ru-RU"/>
        </a:p>
      </dgm:t>
    </dgm:pt>
    <dgm:pt modelId="{0DC098B6-5849-4014-97A6-7C9EE085CEFA}" type="sibTrans" cxnId="{4D08CB2C-D51C-4196-B987-9A08D00A3A78}">
      <dgm:prSet/>
      <dgm:spPr/>
      <dgm:t>
        <a:bodyPr/>
        <a:lstStyle/>
        <a:p>
          <a:endParaRPr lang="ru-RU"/>
        </a:p>
      </dgm:t>
    </dgm:pt>
    <dgm:pt modelId="{567031DE-AFD4-442E-93B1-2A2AD4550419}" type="pres">
      <dgm:prSet presAssocID="{E9C1C07C-D448-4E8B-8587-04A1395895D5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1E6CA93-DE29-4147-8AD0-C316798BF434}" type="pres">
      <dgm:prSet presAssocID="{7E662EFD-8169-4221-B1B1-65BDF09886B8}" presName="linNode" presStyleCnt="0"/>
      <dgm:spPr/>
    </dgm:pt>
    <dgm:pt modelId="{340CC803-B4F3-4BA4-83A2-55643451962F}" type="pres">
      <dgm:prSet presAssocID="{7E662EFD-8169-4221-B1B1-65BDF09886B8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64F6AA-2331-4391-8CB8-F69AE624DD09}" type="pres">
      <dgm:prSet presAssocID="{7E662EFD-8169-4221-B1B1-65BDF09886B8}" presName="childShp" presStyleLbl="bgAccFollowNode1" presStyleIdx="0" presStyleCnt="2" custScaleY="1292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766CC4-596D-4596-BB8F-AB34A1E16A16}" type="pres">
      <dgm:prSet presAssocID="{337C926A-E05C-4987-8FEF-F164AD4D50C0}" presName="spacing" presStyleCnt="0"/>
      <dgm:spPr/>
    </dgm:pt>
    <dgm:pt modelId="{222BED95-C260-4488-8685-4961B97FCC74}" type="pres">
      <dgm:prSet presAssocID="{21CE5A24-851F-4BB9-AC50-258CDB1057D6}" presName="linNode" presStyleCnt="0"/>
      <dgm:spPr/>
    </dgm:pt>
    <dgm:pt modelId="{BB3C06D0-191A-4522-B19D-0293C2BBC6F5}" type="pres">
      <dgm:prSet presAssocID="{21CE5A24-851F-4BB9-AC50-258CDB1057D6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D4DB51-470D-487D-A69F-6773015E5D2F}" type="pres">
      <dgm:prSet presAssocID="{21CE5A24-851F-4BB9-AC50-258CDB1057D6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6593CB6-0127-46FA-9876-305BFCBADF8E}" type="presOf" srcId="{E9C1C07C-D448-4E8B-8587-04A1395895D5}" destId="{567031DE-AFD4-442E-93B1-2A2AD4550419}" srcOrd="0" destOrd="0" presId="urn:microsoft.com/office/officeart/2005/8/layout/vList6"/>
    <dgm:cxn modelId="{1B207F31-F5B5-41D5-9497-A7CF65D98B0B}" srcId="{7E662EFD-8169-4221-B1B1-65BDF09886B8}" destId="{A7144735-5648-4192-97E6-724008578ADB}" srcOrd="2" destOrd="0" parTransId="{CDDD1986-4F0A-471D-90F7-13BCF4F0B664}" sibTransId="{0F5EE9A9-CD61-49AF-BC7A-34243B214789}"/>
    <dgm:cxn modelId="{C3F000FB-9EBB-41E2-A5B8-5964D589178A}" type="presOf" srcId="{21CE5A24-851F-4BB9-AC50-258CDB1057D6}" destId="{BB3C06D0-191A-4522-B19D-0293C2BBC6F5}" srcOrd="0" destOrd="0" presId="urn:microsoft.com/office/officeart/2005/8/layout/vList6"/>
    <dgm:cxn modelId="{326CA593-6538-4B64-9D7F-ADC815CB9487}" srcId="{7E662EFD-8169-4221-B1B1-65BDF09886B8}" destId="{57D34579-2781-403A-8E29-CA57AC637A50}" srcOrd="1" destOrd="0" parTransId="{051E0582-EE8A-479D-866E-E3EA3D8BF36A}" sibTransId="{BF01AA0E-B34C-4BBD-B9B7-C401B5A597BF}"/>
    <dgm:cxn modelId="{10CA956C-67BF-4B58-A551-6EFAE725E0B0}" srcId="{21CE5A24-851F-4BB9-AC50-258CDB1057D6}" destId="{E9A81265-C750-4DF6-88A3-401DEB92D026}" srcOrd="1" destOrd="0" parTransId="{35B18EE2-BF4C-4521-A5E4-67764DEC6C01}" sibTransId="{D449D5D9-AD99-404E-BB19-F1B2F3952C3C}"/>
    <dgm:cxn modelId="{BA8B3A5B-D072-43B5-AC94-E7DAB747C046}" srcId="{E9C1C07C-D448-4E8B-8587-04A1395895D5}" destId="{7E662EFD-8169-4221-B1B1-65BDF09886B8}" srcOrd="0" destOrd="0" parTransId="{D1F38619-549B-47A3-8495-CA62CE744A72}" sibTransId="{337C926A-E05C-4987-8FEF-F164AD4D50C0}"/>
    <dgm:cxn modelId="{5E01ABAF-3D23-4879-93B6-A2233DFF760D}" srcId="{7E662EFD-8169-4221-B1B1-65BDF09886B8}" destId="{4088EA7C-F491-4BA8-9032-9F433C7D510E}" srcOrd="0" destOrd="0" parTransId="{B87806F4-7928-40EB-92E7-9D592C10D742}" sibTransId="{E635DC2F-2CAD-4A6B-80AE-797A3ECC747D}"/>
    <dgm:cxn modelId="{E93731FE-C3AD-4DF4-AB28-875239D4E20B}" srcId="{21CE5A24-851F-4BB9-AC50-258CDB1057D6}" destId="{3A210B57-666C-42DB-ADE8-C87437A9604B}" srcOrd="0" destOrd="0" parTransId="{4823D964-3A84-423E-800C-B246FBAFDF5D}" sibTransId="{85EE9DF8-BE44-4F6E-BF93-BF3803AAFCE6}"/>
    <dgm:cxn modelId="{0D811D99-6DB0-42AE-8F27-B67C6BB6A696}" type="presOf" srcId="{7355617B-06D9-4A46-AD3A-80C0309B1B12}" destId="{ACD4DB51-470D-487D-A69F-6773015E5D2F}" srcOrd="0" destOrd="2" presId="urn:microsoft.com/office/officeart/2005/8/layout/vList6"/>
    <dgm:cxn modelId="{6682BCBB-A4CF-4235-BE4E-BCAAB1C8D870}" type="presOf" srcId="{57D34579-2781-403A-8E29-CA57AC637A50}" destId="{DA64F6AA-2331-4391-8CB8-F69AE624DD09}" srcOrd="0" destOrd="1" presId="urn:microsoft.com/office/officeart/2005/8/layout/vList6"/>
    <dgm:cxn modelId="{4D08CB2C-D51C-4196-B987-9A08D00A3A78}" srcId="{21CE5A24-851F-4BB9-AC50-258CDB1057D6}" destId="{7355617B-06D9-4A46-AD3A-80C0309B1B12}" srcOrd="2" destOrd="0" parTransId="{415B411C-B2B3-472C-B7A0-586D658ADB09}" sibTransId="{0DC098B6-5849-4014-97A6-7C9EE085CEFA}"/>
    <dgm:cxn modelId="{CE456687-67A1-496B-8ADC-5729E0D4EFCD}" type="presOf" srcId="{7E662EFD-8169-4221-B1B1-65BDF09886B8}" destId="{340CC803-B4F3-4BA4-83A2-55643451962F}" srcOrd="0" destOrd="0" presId="urn:microsoft.com/office/officeart/2005/8/layout/vList6"/>
    <dgm:cxn modelId="{50737567-8AA2-42C9-B3C7-0F5A2B28CFEF}" type="presOf" srcId="{E9A81265-C750-4DF6-88A3-401DEB92D026}" destId="{ACD4DB51-470D-487D-A69F-6773015E5D2F}" srcOrd="0" destOrd="1" presId="urn:microsoft.com/office/officeart/2005/8/layout/vList6"/>
    <dgm:cxn modelId="{7FC20E0A-15E7-460C-B418-A69F51EEA8F5}" type="presOf" srcId="{3A210B57-666C-42DB-ADE8-C87437A9604B}" destId="{ACD4DB51-470D-487D-A69F-6773015E5D2F}" srcOrd="0" destOrd="0" presId="urn:microsoft.com/office/officeart/2005/8/layout/vList6"/>
    <dgm:cxn modelId="{2B135E94-E2C0-4860-8D80-86F56CC57A96}" type="presOf" srcId="{4088EA7C-F491-4BA8-9032-9F433C7D510E}" destId="{DA64F6AA-2331-4391-8CB8-F69AE624DD09}" srcOrd="0" destOrd="0" presId="urn:microsoft.com/office/officeart/2005/8/layout/vList6"/>
    <dgm:cxn modelId="{FF4B91F4-AA0E-43E4-9876-7B71D2FF7B89}" srcId="{E9C1C07C-D448-4E8B-8587-04A1395895D5}" destId="{21CE5A24-851F-4BB9-AC50-258CDB1057D6}" srcOrd="1" destOrd="0" parTransId="{4FFADCF3-9AEB-448C-AB45-586D54A66629}" sibTransId="{8D66AD0A-5895-421D-93F1-D80AE64CA1D3}"/>
    <dgm:cxn modelId="{19F0D1C7-5A5A-49A3-BAAC-1DE80C3959F8}" type="presOf" srcId="{A7144735-5648-4192-97E6-724008578ADB}" destId="{DA64F6AA-2331-4391-8CB8-F69AE624DD09}" srcOrd="0" destOrd="2" presId="urn:microsoft.com/office/officeart/2005/8/layout/vList6"/>
    <dgm:cxn modelId="{77E474BF-DC47-4DE2-BF22-EFB85BAFADFA}" type="presParOf" srcId="{567031DE-AFD4-442E-93B1-2A2AD4550419}" destId="{51E6CA93-DE29-4147-8AD0-C316798BF434}" srcOrd="0" destOrd="0" presId="urn:microsoft.com/office/officeart/2005/8/layout/vList6"/>
    <dgm:cxn modelId="{259730C4-486C-493C-9382-39F03108A52B}" type="presParOf" srcId="{51E6CA93-DE29-4147-8AD0-C316798BF434}" destId="{340CC803-B4F3-4BA4-83A2-55643451962F}" srcOrd="0" destOrd="0" presId="urn:microsoft.com/office/officeart/2005/8/layout/vList6"/>
    <dgm:cxn modelId="{40FD8EAB-0299-432F-B038-6E69B5965C98}" type="presParOf" srcId="{51E6CA93-DE29-4147-8AD0-C316798BF434}" destId="{DA64F6AA-2331-4391-8CB8-F69AE624DD09}" srcOrd="1" destOrd="0" presId="urn:microsoft.com/office/officeart/2005/8/layout/vList6"/>
    <dgm:cxn modelId="{B1F67398-441A-45BA-923F-2B79FA9C52A8}" type="presParOf" srcId="{567031DE-AFD4-442E-93B1-2A2AD4550419}" destId="{C9766CC4-596D-4596-BB8F-AB34A1E16A16}" srcOrd="1" destOrd="0" presId="urn:microsoft.com/office/officeart/2005/8/layout/vList6"/>
    <dgm:cxn modelId="{9EF75465-706B-4BFC-B311-E49454899431}" type="presParOf" srcId="{567031DE-AFD4-442E-93B1-2A2AD4550419}" destId="{222BED95-C260-4488-8685-4961B97FCC74}" srcOrd="2" destOrd="0" presId="urn:microsoft.com/office/officeart/2005/8/layout/vList6"/>
    <dgm:cxn modelId="{DFE02E9D-0000-46B1-AC3D-53156753E38B}" type="presParOf" srcId="{222BED95-C260-4488-8685-4961B97FCC74}" destId="{BB3C06D0-191A-4522-B19D-0293C2BBC6F5}" srcOrd="0" destOrd="0" presId="urn:microsoft.com/office/officeart/2005/8/layout/vList6"/>
    <dgm:cxn modelId="{0F7F59CD-B11B-4343-B3A3-FF336B83585C}" type="presParOf" srcId="{222BED95-C260-4488-8685-4961B97FCC74}" destId="{ACD4DB51-470D-487D-A69F-6773015E5D2F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569A9F5-1C16-4E34-B913-5DF6D499DBD2}" type="doc">
      <dgm:prSet loTypeId="urn:microsoft.com/office/officeart/2009/3/layout/IncreasingArrows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19ADDC2-E40A-4532-9729-ABB0708BD865}">
      <dgm:prSet phldrT="[Текст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kumimoji="1" lang="ru-RU" sz="2400" kern="1200" baseline="0" dirty="0" smtClean="0">
              <a:latin typeface="Impact" panose="020B0806030902050204" pitchFamily="34" charset="0"/>
              <a:ea typeface="+mn-ea"/>
              <a:cs typeface="+mn-cs"/>
            </a:rPr>
            <a:t>Анализ состояния территориального развития</a:t>
          </a:r>
          <a:endParaRPr kumimoji="1" lang="ru-RU" sz="2400" kern="1200" baseline="0" dirty="0">
            <a:latin typeface="Impact" panose="020B0806030902050204" pitchFamily="34" charset="0"/>
            <a:ea typeface="+mn-ea"/>
            <a:cs typeface="+mn-cs"/>
          </a:endParaRPr>
        </a:p>
      </dgm:t>
    </dgm:pt>
    <dgm:pt modelId="{E035FA51-1376-449F-A37D-F1515C0094DF}" type="parTrans" cxnId="{EB18C62E-BBF9-40E9-AF64-B0F8A1331AF5}">
      <dgm:prSet/>
      <dgm:spPr/>
      <dgm:t>
        <a:bodyPr/>
        <a:lstStyle/>
        <a:p>
          <a:endParaRPr lang="ru-RU"/>
        </a:p>
      </dgm:t>
    </dgm:pt>
    <dgm:pt modelId="{CBA8AEB3-7D89-4865-A7BF-192ED5A3C855}" type="sibTrans" cxnId="{EB18C62E-BBF9-40E9-AF64-B0F8A1331AF5}">
      <dgm:prSet/>
      <dgm:spPr/>
      <dgm:t>
        <a:bodyPr/>
        <a:lstStyle/>
        <a:p>
          <a:endParaRPr lang="ru-RU"/>
        </a:p>
      </dgm:t>
    </dgm:pt>
    <dgm:pt modelId="{FD69EAED-996E-406E-9C90-06B35B71622D}">
      <dgm:prSet phldrT="[Текст]" custT="1"/>
      <dgm:spPr>
        <a:ln w="25400">
          <a:solidFill>
            <a:srgbClr val="0070C0"/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kumimoji="1" lang="ru-RU" sz="1600" kern="1200" baseline="0" dirty="0" smtClean="0">
              <a:solidFill>
                <a:srgbClr val="006699"/>
              </a:solidFill>
              <a:latin typeface="Impact" panose="020B0806030902050204" pitchFamily="34" charset="0"/>
              <a:ea typeface="+mn-ea"/>
              <a:cs typeface="+mn-cs"/>
            </a:rPr>
            <a:t>Выявление общего и особенного для муниципальных образований – средовые характеристики</a:t>
          </a:r>
          <a:endParaRPr kumimoji="1" lang="ru-RU" sz="1600" kern="1200" baseline="0" dirty="0">
            <a:solidFill>
              <a:srgbClr val="006699"/>
            </a:solidFill>
            <a:latin typeface="Impact" panose="020B0806030902050204" pitchFamily="34" charset="0"/>
            <a:ea typeface="+mn-ea"/>
            <a:cs typeface="+mn-cs"/>
          </a:endParaRPr>
        </a:p>
      </dgm:t>
    </dgm:pt>
    <dgm:pt modelId="{FEBA536E-6F9B-47B7-8C51-7C015BE496EB}" type="parTrans" cxnId="{A5517FB3-30A4-4270-8E7D-3471B27DB099}">
      <dgm:prSet/>
      <dgm:spPr/>
      <dgm:t>
        <a:bodyPr/>
        <a:lstStyle/>
        <a:p>
          <a:endParaRPr lang="ru-RU"/>
        </a:p>
      </dgm:t>
    </dgm:pt>
    <dgm:pt modelId="{7233F7D8-052B-4EAA-BAAC-FB86F86466CB}" type="sibTrans" cxnId="{A5517FB3-30A4-4270-8E7D-3471B27DB099}">
      <dgm:prSet/>
      <dgm:spPr/>
      <dgm:t>
        <a:bodyPr/>
        <a:lstStyle/>
        <a:p>
          <a:endParaRPr lang="ru-RU"/>
        </a:p>
      </dgm:t>
    </dgm:pt>
    <dgm:pt modelId="{AE76D4C4-10FD-468D-8983-A29CCAF62221}">
      <dgm:prSet phldrT="[Текст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kumimoji="1" lang="ru-RU" sz="2200" kern="1200" baseline="0" dirty="0" smtClean="0">
              <a:latin typeface="Impact" panose="020B0806030902050204" pitchFamily="34" charset="0"/>
              <a:ea typeface="+mn-ea"/>
              <a:cs typeface="+mn-cs"/>
            </a:rPr>
            <a:t>Мероприятия по инвентаризации</a:t>
          </a:r>
          <a:endParaRPr kumimoji="1" lang="ru-RU" sz="2200" kern="1200" baseline="0" dirty="0">
            <a:latin typeface="Impact" panose="020B0806030902050204" pitchFamily="34" charset="0"/>
            <a:ea typeface="+mn-ea"/>
            <a:cs typeface="+mn-cs"/>
          </a:endParaRPr>
        </a:p>
      </dgm:t>
    </dgm:pt>
    <dgm:pt modelId="{2F2258F9-B479-4877-A9BB-F5881EC9BB8B}" type="parTrans" cxnId="{07B601AB-25A2-4758-A34D-DAC82379AD36}">
      <dgm:prSet/>
      <dgm:spPr/>
      <dgm:t>
        <a:bodyPr/>
        <a:lstStyle/>
        <a:p>
          <a:endParaRPr lang="ru-RU"/>
        </a:p>
      </dgm:t>
    </dgm:pt>
    <dgm:pt modelId="{EC30478C-2EC5-458B-956D-7CCA3D79EA91}" type="sibTrans" cxnId="{07B601AB-25A2-4758-A34D-DAC82379AD36}">
      <dgm:prSet/>
      <dgm:spPr/>
      <dgm:t>
        <a:bodyPr/>
        <a:lstStyle/>
        <a:p>
          <a:endParaRPr lang="ru-RU"/>
        </a:p>
      </dgm:t>
    </dgm:pt>
    <dgm:pt modelId="{DF5FF0E6-9771-4C25-B439-72DA88D6128D}">
      <dgm:prSet phldrT="[Текст]" custT="1"/>
      <dgm:spPr>
        <a:ln w="25400">
          <a:solidFill>
            <a:srgbClr val="006699"/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kumimoji="1" lang="ru-RU" sz="1600" kern="1200" baseline="0" dirty="0" smtClean="0">
              <a:solidFill>
                <a:srgbClr val="006699"/>
              </a:solidFill>
              <a:latin typeface="Impact" panose="020B0806030902050204" pitchFamily="34" charset="0"/>
              <a:ea typeface="+mn-ea"/>
              <a:cs typeface="+mn-cs"/>
            </a:rPr>
            <a:t>Адресные перечни территорий, подлежащих благоустройству</a:t>
          </a:r>
        </a:p>
        <a:p>
          <a:r>
            <a:rPr kumimoji="1" lang="ru-RU" sz="1600" kern="1200" baseline="0" dirty="0" smtClean="0">
              <a:solidFill>
                <a:srgbClr val="006699"/>
              </a:solidFill>
              <a:latin typeface="Impact" panose="020B0806030902050204" pitchFamily="34" charset="0"/>
              <a:ea typeface="+mn-ea"/>
              <a:cs typeface="+mn-cs"/>
            </a:rPr>
            <a:t>Адресные перечни объектов недвижимого имущества</a:t>
          </a:r>
          <a:endParaRPr kumimoji="1" lang="ru-RU" sz="1600" kern="1200" baseline="0" dirty="0">
            <a:solidFill>
              <a:srgbClr val="006699"/>
            </a:solidFill>
            <a:latin typeface="Impact" panose="020B0806030902050204" pitchFamily="34" charset="0"/>
            <a:ea typeface="+mn-ea"/>
            <a:cs typeface="+mn-cs"/>
          </a:endParaRPr>
        </a:p>
      </dgm:t>
    </dgm:pt>
    <dgm:pt modelId="{2215D71B-4F69-4C04-9531-CBE77326C611}" type="parTrans" cxnId="{F36D2346-7DF6-464A-94CE-789BFBE2E2D1}">
      <dgm:prSet/>
      <dgm:spPr/>
      <dgm:t>
        <a:bodyPr/>
        <a:lstStyle/>
        <a:p>
          <a:endParaRPr lang="ru-RU"/>
        </a:p>
      </dgm:t>
    </dgm:pt>
    <dgm:pt modelId="{52A4B06A-8E4C-40F1-92C9-9A668CF95F05}" type="sibTrans" cxnId="{F36D2346-7DF6-464A-94CE-789BFBE2E2D1}">
      <dgm:prSet/>
      <dgm:spPr/>
      <dgm:t>
        <a:bodyPr/>
        <a:lstStyle/>
        <a:p>
          <a:endParaRPr lang="ru-RU"/>
        </a:p>
      </dgm:t>
    </dgm:pt>
    <dgm:pt modelId="{704FC6EA-41F4-41D7-A8A2-6C10A3E8CD9C}">
      <dgm:prSet phldrT="[Текст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kumimoji="1" lang="ru-RU" sz="1650" kern="1200" baseline="0" dirty="0" smtClean="0">
              <a:latin typeface="Impact" panose="020B0806030902050204" pitchFamily="34" charset="0"/>
              <a:ea typeface="+mn-ea"/>
              <a:cs typeface="+mn-cs"/>
            </a:rPr>
            <a:t>Результат инвентаризации</a:t>
          </a:r>
          <a:endParaRPr kumimoji="1" lang="ru-RU" sz="1650" kern="1200" baseline="0" dirty="0">
            <a:latin typeface="Impact" panose="020B0806030902050204" pitchFamily="34" charset="0"/>
            <a:ea typeface="+mn-ea"/>
            <a:cs typeface="+mn-cs"/>
          </a:endParaRPr>
        </a:p>
      </dgm:t>
    </dgm:pt>
    <dgm:pt modelId="{5DF6543D-7033-4E95-9E47-595B220C0DAB}" type="parTrans" cxnId="{C590993E-E3DD-43FE-9A02-74E4FF4CAA5B}">
      <dgm:prSet/>
      <dgm:spPr/>
      <dgm:t>
        <a:bodyPr/>
        <a:lstStyle/>
        <a:p>
          <a:endParaRPr lang="ru-RU"/>
        </a:p>
      </dgm:t>
    </dgm:pt>
    <dgm:pt modelId="{8293BE92-2EF9-475B-8081-FCF8FB7240D0}" type="sibTrans" cxnId="{C590993E-E3DD-43FE-9A02-74E4FF4CAA5B}">
      <dgm:prSet/>
      <dgm:spPr/>
      <dgm:t>
        <a:bodyPr/>
        <a:lstStyle/>
        <a:p>
          <a:endParaRPr lang="ru-RU"/>
        </a:p>
      </dgm:t>
    </dgm:pt>
    <dgm:pt modelId="{CC6D53AE-7BBC-4314-A26A-A23A24BAE6B4}">
      <dgm:prSet phldrT="[Текст]" custT="1"/>
      <dgm:spPr>
        <a:ln w="25400">
          <a:solidFill>
            <a:srgbClr val="006699"/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kumimoji="1" lang="ru-RU" sz="1600" kern="1200" baseline="0" dirty="0" smtClean="0">
              <a:solidFill>
                <a:srgbClr val="006699"/>
              </a:solidFill>
              <a:latin typeface="Impact" panose="020B0806030902050204" pitchFamily="34" charset="0"/>
              <a:ea typeface="+mn-ea"/>
              <a:cs typeface="+mn-cs"/>
            </a:rPr>
            <a:t>Паспорт благоустройства территории</a:t>
          </a:r>
          <a:endParaRPr kumimoji="1" lang="ru-RU" sz="1600" kern="1200" baseline="0" dirty="0">
            <a:solidFill>
              <a:srgbClr val="006699"/>
            </a:solidFill>
            <a:latin typeface="Impact" panose="020B0806030902050204" pitchFamily="34" charset="0"/>
            <a:ea typeface="+mn-ea"/>
            <a:cs typeface="+mn-cs"/>
          </a:endParaRPr>
        </a:p>
      </dgm:t>
    </dgm:pt>
    <dgm:pt modelId="{C8DE50B2-CBE9-4E79-8F6C-2C074C6FC922}" type="parTrans" cxnId="{440C0CB9-18EB-477D-BFE5-8D74EA00342E}">
      <dgm:prSet/>
      <dgm:spPr/>
      <dgm:t>
        <a:bodyPr/>
        <a:lstStyle/>
        <a:p>
          <a:endParaRPr lang="ru-RU"/>
        </a:p>
      </dgm:t>
    </dgm:pt>
    <dgm:pt modelId="{41FD37F2-D48C-4CE1-B592-D37EE9813AF2}" type="sibTrans" cxnId="{440C0CB9-18EB-477D-BFE5-8D74EA00342E}">
      <dgm:prSet/>
      <dgm:spPr/>
      <dgm:t>
        <a:bodyPr/>
        <a:lstStyle/>
        <a:p>
          <a:endParaRPr lang="ru-RU"/>
        </a:p>
      </dgm:t>
    </dgm:pt>
    <dgm:pt modelId="{AEDAC36B-14C6-430E-BF77-E1F28810E2B8}" type="pres">
      <dgm:prSet presAssocID="{6569A9F5-1C16-4E34-B913-5DF6D499DBD2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D3CA55DE-42C5-4807-97C9-378C4E525F9F}" type="pres">
      <dgm:prSet presAssocID="{419ADDC2-E40A-4532-9729-ABB0708BD865}" presName="parentText1" presStyleLbl="node1" presStyleIdx="0" presStyleCnt="3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AED9DB-1B31-4BFB-BA86-2A6377418E69}" type="pres">
      <dgm:prSet presAssocID="{419ADDC2-E40A-4532-9729-ABB0708BD865}" presName="childText1" presStyleLbl="solidAlignAcc1" presStyleIdx="0" presStyleCnt="3" custLinFactNeighborX="955" custLinFactNeighborY="-273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62B10B-412D-4B3D-A111-88085A746137}" type="pres">
      <dgm:prSet presAssocID="{AE76D4C4-10FD-468D-8983-A29CCAF62221}" presName="parentText2" presStyleLbl="node1" presStyleIdx="1" presStyleCnt="3" custLinFactNeighborX="-233" custLinFactNeighborY="7651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22B7A8-5B7F-4E40-9C66-11F425340B8B}" type="pres">
      <dgm:prSet presAssocID="{AE76D4C4-10FD-468D-8983-A29CCAF62221}" presName="childText2" presStyleLbl="solidAlignAcc1" presStyleIdx="1" presStyleCnt="3" custLinFactNeighborX="1342" custLinFactNeighborY="-20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808017-E49D-4617-8869-DD21DC1CFA83}" type="pres">
      <dgm:prSet presAssocID="{704FC6EA-41F4-41D7-A8A2-6C10A3E8CD9C}" presName="parentText3" presStyleLbl="node1" presStyleIdx="2" presStyleCnt="3" custScaleX="110337" custScaleY="104159" custLinFactNeighborX="-5113" custLinFactNeighborY="18316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B07350-3EBC-43EE-82AC-3EA6F458769D}" type="pres">
      <dgm:prSet presAssocID="{704FC6EA-41F4-41D7-A8A2-6C10A3E8CD9C}" presName="childText3" presStyleLbl="solidAlignAcc1" presStyleIdx="2" presStyleCnt="3" custLinFactNeighborX="1342" custLinFactNeighborY="81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590993E-E3DD-43FE-9A02-74E4FF4CAA5B}" srcId="{6569A9F5-1C16-4E34-B913-5DF6D499DBD2}" destId="{704FC6EA-41F4-41D7-A8A2-6C10A3E8CD9C}" srcOrd="2" destOrd="0" parTransId="{5DF6543D-7033-4E95-9E47-595B220C0DAB}" sibTransId="{8293BE92-2EF9-475B-8081-FCF8FB7240D0}"/>
    <dgm:cxn modelId="{A5517FB3-30A4-4270-8E7D-3471B27DB099}" srcId="{419ADDC2-E40A-4532-9729-ABB0708BD865}" destId="{FD69EAED-996E-406E-9C90-06B35B71622D}" srcOrd="0" destOrd="0" parTransId="{FEBA536E-6F9B-47B7-8C51-7C015BE496EB}" sibTransId="{7233F7D8-052B-4EAA-BAAC-FB86F86466CB}"/>
    <dgm:cxn modelId="{CDFDD3EE-EAFE-4496-AC10-82363ADFF90C}" type="presOf" srcId="{FD69EAED-996E-406E-9C90-06B35B71622D}" destId="{50AED9DB-1B31-4BFB-BA86-2A6377418E69}" srcOrd="0" destOrd="0" presId="urn:microsoft.com/office/officeart/2009/3/layout/IncreasingArrowsProcess"/>
    <dgm:cxn modelId="{C3B4B07C-622B-4EF4-8E9A-B21DD5FA86E2}" type="presOf" srcId="{704FC6EA-41F4-41D7-A8A2-6C10A3E8CD9C}" destId="{2E808017-E49D-4617-8869-DD21DC1CFA83}" srcOrd="0" destOrd="0" presId="urn:microsoft.com/office/officeart/2009/3/layout/IncreasingArrowsProcess"/>
    <dgm:cxn modelId="{440C0CB9-18EB-477D-BFE5-8D74EA00342E}" srcId="{704FC6EA-41F4-41D7-A8A2-6C10A3E8CD9C}" destId="{CC6D53AE-7BBC-4314-A26A-A23A24BAE6B4}" srcOrd="0" destOrd="0" parTransId="{C8DE50B2-CBE9-4E79-8F6C-2C074C6FC922}" sibTransId="{41FD37F2-D48C-4CE1-B592-D37EE9813AF2}"/>
    <dgm:cxn modelId="{13307900-9EF3-4831-802A-EA72DDE08340}" type="presOf" srcId="{CC6D53AE-7BBC-4314-A26A-A23A24BAE6B4}" destId="{E1B07350-3EBC-43EE-82AC-3EA6F458769D}" srcOrd="0" destOrd="0" presId="urn:microsoft.com/office/officeart/2009/3/layout/IncreasingArrowsProcess"/>
    <dgm:cxn modelId="{EB18C62E-BBF9-40E9-AF64-B0F8A1331AF5}" srcId="{6569A9F5-1C16-4E34-B913-5DF6D499DBD2}" destId="{419ADDC2-E40A-4532-9729-ABB0708BD865}" srcOrd="0" destOrd="0" parTransId="{E035FA51-1376-449F-A37D-F1515C0094DF}" sibTransId="{CBA8AEB3-7D89-4865-A7BF-192ED5A3C855}"/>
    <dgm:cxn modelId="{07B601AB-25A2-4758-A34D-DAC82379AD36}" srcId="{6569A9F5-1C16-4E34-B913-5DF6D499DBD2}" destId="{AE76D4C4-10FD-468D-8983-A29CCAF62221}" srcOrd="1" destOrd="0" parTransId="{2F2258F9-B479-4877-A9BB-F5881EC9BB8B}" sibTransId="{EC30478C-2EC5-458B-956D-7CCA3D79EA91}"/>
    <dgm:cxn modelId="{B00B2A35-D2D3-4740-ABC8-ED75A65F68B1}" type="presOf" srcId="{6569A9F5-1C16-4E34-B913-5DF6D499DBD2}" destId="{AEDAC36B-14C6-430E-BF77-E1F28810E2B8}" srcOrd="0" destOrd="0" presId="urn:microsoft.com/office/officeart/2009/3/layout/IncreasingArrowsProcess"/>
    <dgm:cxn modelId="{FA446596-A20D-49C7-A7B5-A0C1791FE5E9}" type="presOf" srcId="{419ADDC2-E40A-4532-9729-ABB0708BD865}" destId="{D3CA55DE-42C5-4807-97C9-378C4E525F9F}" srcOrd="0" destOrd="0" presId="urn:microsoft.com/office/officeart/2009/3/layout/IncreasingArrowsProcess"/>
    <dgm:cxn modelId="{175597AE-937D-41D2-B736-18C7D5F408C7}" type="presOf" srcId="{DF5FF0E6-9771-4C25-B439-72DA88D6128D}" destId="{4622B7A8-5B7F-4E40-9C66-11F425340B8B}" srcOrd="0" destOrd="0" presId="urn:microsoft.com/office/officeart/2009/3/layout/IncreasingArrowsProcess"/>
    <dgm:cxn modelId="{1D49C012-7FA8-4501-BDBA-6A3E9788B052}" type="presOf" srcId="{AE76D4C4-10FD-468D-8983-A29CCAF62221}" destId="{7B62B10B-412D-4B3D-A111-88085A746137}" srcOrd="0" destOrd="0" presId="urn:microsoft.com/office/officeart/2009/3/layout/IncreasingArrowsProcess"/>
    <dgm:cxn modelId="{F36D2346-7DF6-464A-94CE-789BFBE2E2D1}" srcId="{AE76D4C4-10FD-468D-8983-A29CCAF62221}" destId="{DF5FF0E6-9771-4C25-B439-72DA88D6128D}" srcOrd="0" destOrd="0" parTransId="{2215D71B-4F69-4C04-9531-CBE77326C611}" sibTransId="{52A4B06A-8E4C-40F1-92C9-9A668CF95F05}"/>
    <dgm:cxn modelId="{AB87B769-EDA7-49B6-A6C4-76A532A6E889}" type="presParOf" srcId="{AEDAC36B-14C6-430E-BF77-E1F28810E2B8}" destId="{D3CA55DE-42C5-4807-97C9-378C4E525F9F}" srcOrd="0" destOrd="0" presId="urn:microsoft.com/office/officeart/2009/3/layout/IncreasingArrowsProcess"/>
    <dgm:cxn modelId="{859DC791-7597-4FB9-96BB-2369C04153D7}" type="presParOf" srcId="{AEDAC36B-14C6-430E-BF77-E1F28810E2B8}" destId="{50AED9DB-1B31-4BFB-BA86-2A6377418E69}" srcOrd="1" destOrd="0" presId="urn:microsoft.com/office/officeart/2009/3/layout/IncreasingArrowsProcess"/>
    <dgm:cxn modelId="{1357094D-79E2-4743-A22F-2BCB56A4F807}" type="presParOf" srcId="{AEDAC36B-14C6-430E-BF77-E1F28810E2B8}" destId="{7B62B10B-412D-4B3D-A111-88085A746137}" srcOrd="2" destOrd="0" presId="urn:microsoft.com/office/officeart/2009/3/layout/IncreasingArrowsProcess"/>
    <dgm:cxn modelId="{2048F1CC-9107-45D7-9E66-84ECAE803055}" type="presParOf" srcId="{AEDAC36B-14C6-430E-BF77-E1F28810E2B8}" destId="{4622B7A8-5B7F-4E40-9C66-11F425340B8B}" srcOrd="3" destOrd="0" presId="urn:microsoft.com/office/officeart/2009/3/layout/IncreasingArrowsProcess"/>
    <dgm:cxn modelId="{A3B81045-3AAA-4605-B600-3C457DE48FFF}" type="presParOf" srcId="{AEDAC36B-14C6-430E-BF77-E1F28810E2B8}" destId="{2E808017-E49D-4617-8869-DD21DC1CFA83}" srcOrd="4" destOrd="0" presId="urn:microsoft.com/office/officeart/2009/3/layout/IncreasingArrowsProcess"/>
    <dgm:cxn modelId="{A1C9D881-54C0-4B04-A41D-D496741882E9}" type="presParOf" srcId="{AEDAC36B-14C6-430E-BF77-E1F28810E2B8}" destId="{E1B07350-3EBC-43EE-82AC-3EA6F458769D}" srcOrd="5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F6F36A-214C-459C-88B0-7D1128DE0E72}">
      <dsp:nvSpPr>
        <dsp:cNvPr id="0" name=""/>
        <dsp:cNvSpPr/>
      </dsp:nvSpPr>
      <dsp:spPr>
        <a:xfrm>
          <a:off x="407394" y="328283"/>
          <a:ext cx="3517071" cy="3517071"/>
        </a:xfrm>
        <a:prstGeom prst="pie">
          <a:avLst>
            <a:gd name="adj1" fmla="val 16200000"/>
            <a:gd name="adj2" fmla="val 18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ru-RU" sz="2000" kern="1200" dirty="0" smtClean="0">
              <a:latin typeface="Impact" panose="020B0806030902050204" pitchFamily="34" charset="0"/>
              <a:ea typeface="+mn-ea"/>
              <a:cs typeface="+mn-cs"/>
            </a:rPr>
            <a:t>Потребительская функция</a:t>
          </a:r>
          <a:endParaRPr kumimoji="1" lang="ru-RU" sz="2000" kern="1200" dirty="0">
            <a:latin typeface="Impact" panose="020B0806030902050204" pitchFamily="34" charset="0"/>
            <a:ea typeface="+mn-ea"/>
            <a:cs typeface="+mn-cs"/>
          </a:endParaRPr>
        </a:p>
      </dsp:txBody>
      <dsp:txXfrm>
        <a:off x="2260974" y="1073567"/>
        <a:ext cx="1256097" cy="1046747"/>
      </dsp:txXfrm>
    </dsp:sp>
    <dsp:sp modelId="{5F655295-F7C8-4FBA-A65E-F7E5144CB0F8}">
      <dsp:nvSpPr>
        <dsp:cNvPr id="0" name=""/>
        <dsp:cNvSpPr/>
      </dsp:nvSpPr>
      <dsp:spPr>
        <a:xfrm>
          <a:off x="324847" y="471091"/>
          <a:ext cx="3537294" cy="3482674"/>
        </a:xfrm>
        <a:prstGeom prst="pie">
          <a:avLst>
            <a:gd name="adj1" fmla="val 1800000"/>
            <a:gd name="adj2" fmla="val 90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ru-RU" sz="2200" kern="1200" smtClean="0">
              <a:latin typeface="Impact" panose="020B0806030902050204" pitchFamily="34" charset="0"/>
              <a:ea typeface="+mn-ea"/>
              <a:cs typeface="+mn-cs"/>
            </a:rPr>
            <a:t>ЭКОНОМИКА ПРОСТРАНСТВА</a:t>
          </a:r>
          <a:endParaRPr kumimoji="1" lang="ru-RU" sz="2200" kern="1200" dirty="0">
            <a:latin typeface="Impact" panose="020B0806030902050204" pitchFamily="34" charset="0"/>
            <a:ea typeface="+mn-ea"/>
            <a:cs typeface="+mn-cs"/>
          </a:endParaRPr>
        </a:p>
      </dsp:txBody>
      <dsp:txXfrm>
        <a:off x="1167060" y="2730683"/>
        <a:ext cx="1894979" cy="912129"/>
      </dsp:txXfrm>
    </dsp:sp>
    <dsp:sp modelId="{9D311F2D-98FB-4695-AFB9-CD293405D4BD}">
      <dsp:nvSpPr>
        <dsp:cNvPr id="0" name=""/>
        <dsp:cNvSpPr/>
      </dsp:nvSpPr>
      <dsp:spPr>
        <a:xfrm>
          <a:off x="262524" y="328283"/>
          <a:ext cx="3517071" cy="3517071"/>
        </a:xfrm>
        <a:prstGeom prst="pie">
          <a:avLst>
            <a:gd name="adj1" fmla="val 90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ru-RU" sz="2000" kern="1200" baseline="0" dirty="0" smtClean="0">
              <a:latin typeface="Impact" panose="020B0806030902050204" pitchFamily="34" charset="0"/>
              <a:ea typeface="+mn-ea"/>
              <a:cs typeface="+mn-cs"/>
            </a:rPr>
            <a:t>Деловая функция</a:t>
          </a:r>
          <a:endParaRPr kumimoji="1" lang="ru-RU" sz="2000" kern="1200" baseline="0" dirty="0">
            <a:latin typeface="Impact" panose="020B0806030902050204" pitchFamily="34" charset="0"/>
            <a:ea typeface="+mn-ea"/>
            <a:cs typeface="+mn-cs"/>
          </a:endParaRPr>
        </a:p>
      </dsp:txBody>
      <dsp:txXfrm>
        <a:off x="669918" y="1073567"/>
        <a:ext cx="1256097" cy="1046747"/>
      </dsp:txXfrm>
    </dsp:sp>
    <dsp:sp modelId="{DBBF6F74-59B7-4F76-A21D-B8DDE0C1BD98}">
      <dsp:nvSpPr>
        <dsp:cNvPr id="0" name=""/>
        <dsp:cNvSpPr/>
      </dsp:nvSpPr>
      <dsp:spPr>
        <a:xfrm>
          <a:off x="189960" y="110559"/>
          <a:ext cx="3952518" cy="3952518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570D98B-3C96-4505-BEA9-6744C20EC068}">
      <dsp:nvSpPr>
        <dsp:cNvPr id="0" name=""/>
        <dsp:cNvSpPr/>
      </dsp:nvSpPr>
      <dsp:spPr>
        <a:xfrm>
          <a:off x="117131" y="236121"/>
          <a:ext cx="3952518" cy="3952518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BB7E5B7-97B6-4E42-833C-D2312C079BF5}">
      <dsp:nvSpPr>
        <dsp:cNvPr id="0" name=""/>
        <dsp:cNvSpPr/>
      </dsp:nvSpPr>
      <dsp:spPr>
        <a:xfrm>
          <a:off x="44510" y="110559"/>
          <a:ext cx="3952518" cy="3952518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127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64F6AA-2331-4391-8CB8-F69AE624DD09}">
      <dsp:nvSpPr>
        <dsp:cNvPr id="0" name=""/>
        <dsp:cNvSpPr/>
      </dsp:nvSpPr>
      <dsp:spPr>
        <a:xfrm>
          <a:off x="2816076" y="179"/>
          <a:ext cx="4218960" cy="2173487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ru-RU" sz="1600" kern="1200" baseline="0" dirty="0" smtClean="0">
              <a:solidFill>
                <a:srgbClr val="006699"/>
              </a:solidFill>
              <a:latin typeface="Impact" panose="020B0806030902050204" pitchFamily="34" charset="0"/>
              <a:ea typeface="+mn-ea"/>
              <a:cs typeface="+mn-cs"/>
            </a:rPr>
            <a:t>Безопасные и качественные дороги</a:t>
          </a:r>
          <a:endParaRPr kumimoji="1" lang="ru-RU" sz="1600" kern="1200" baseline="0" dirty="0">
            <a:solidFill>
              <a:srgbClr val="006699"/>
            </a:solidFill>
            <a:latin typeface="Impact" panose="020B0806030902050204" pitchFamily="34" charset="0"/>
            <a:ea typeface="+mn-ea"/>
            <a:cs typeface="+mn-cs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ru-RU" sz="1600" kern="1200" baseline="0" dirty="0" smtClean="0">
              <a:solidFill>
                <a:srgbClr val="006699"/>
              </a:solidFill>
              <a:latin typeface="Impact" panose="020B0806030902050204" pitchFamily="34" charset="0"/>
              <a:ea typeface="+mn-ea"/>
              <a:cs typeface="+mn-cs"/>
            </a:rPr>
            <a:t>Малый бизнес и поддержка индивидуальной предпринимательской инициативы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ru-RU" sz="1600" kern="1200" baseline="0" dirty="0" smtClean="0">
              <a:solidFill>
                <a:srgbClr val="006699"/>
              </a:solidFill>
              <a:latin typeface="Impact" panose="020B0806030902050204" pitchFamily="34" charset="0"/>
              <a:ea typeface="+mn-ea"/>
              <a:cs typeface="+mn-cs"/>
            </a:rPr>
            <a:t>Капитальный ремонт домов</a:t>
          </a:r>
        </a:p>
      </dsp:txBody>
      <dsp:txXfrm>
        <a:off x="2816076" y="271865"/>
        <a:ext cx="3403902" cy="1630115"/>
      </dsp:txXfrm>
    </dsp:sp>
    <dsp:sp modelId="{340CC803-B4F3-4BA4-83A2-55643451962F}">
      <dsp:nvSpPr>
        <dsp:cNvPr id="0" name=""/>
        <dsp:cNvSpPr/>
      </dsp:nvSpPr>
      <dsp:spPr>
        <a:xfrm>
          <a:off x="3436" y="245992"/>
          <a:ext cx="2812640" cy="16818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ru-RU" sz="2400" kern="1200" baseline="0" dirty="0" smtClean="0">
              <a:latin typeface="Impact" panose="020B0806030902050204" pitchFamily="34" charset="0"/>
              <a:ea typeface="+mn-ea"/>
              <a:cs typeface="+mn-cs"/>
            </a:rPr>
            <a:t>Федеральный уровень</a:t>
          </a:r>
          <a:endParaRPr kumimoji="1" lang="ru-RU" sz="2400" kern="1200" baseline="0" dirty="0">
            <a:latin typeface="Impact" panose="020B0806030902050204" pitchFamily="34" charset="0"/>
            <a:ea typeface="+mn-ea"/>
            <a:cs typeface="+mn-cs"/>
          </a:endParaRPr>
        </a:p>
      </dsp:txBody>
      <dsp:txXfrm>
        <a:off x="85538" y="328094"/>
        <a:ext cx="2648436" cy="1517658"/>
      </dsp:txXfrm>
    </dsp:sp>
    <dsp:sp modelId="{ACD4DB51-470D-487D-A69F-6773015E5D2F}">
      <dsp:nvSpPr>
        <dsp:cNvPr id="0" name=""/>
        <dsp:cNvSpPr/>
      </dsp:nvSpPr>
      <dsp:spPr>
        <a:xfrm>
          <a:off x="2815389" y="2341853"/>
          <a:ext cx="4223084" cy="1681862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ru-RU" sz="1600" kern="1200" baseline="0" dirty="0" smtClean="0">
              <a:solidFill>
                <a:srgbClr val="006699"/>
              </a:solidFill>
              <a:latin typeface="Impact" panose="020B0806030902050204" pitchFamily="34" charset="0"/>
              <a:ea typeface="+mn-ea"/>
              <a:cs typeface="+mn-cs"/>
            </a:rPr>
            <a:t>Программы развития транспортных систем и дорожного хозяйства</a:t>
          </a:r>
          <a:endParaRPr kumimoji="1" lang="ru-RU" sz="1600" kern="1200" baseline="0" dirty="0">
            <a:solidFill>
              <a:srgbClr val="006699"/>
            </a:solidFill>
            <a:latin typeface="Impact" panose="020B0806030902050204" pitchFamily="34" charset="0"/>
            <a:ea typeface="+mn-ea"/>
            <a:cs typeface="+mn-cs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ru-RU" sz="1600" kern="1200" baseline="0" dirty="0" smtClean="0">
              <a:solidFill>
                <a:srgbClr val="006699"/>
              </a:solidFill>
              <a:latin typeface="Impact" panose="020B0806030902050204" pitchFamily="34" charset="0"/>
              <a:ea typeface="+mn-ea"/>
              <a:cs typeface="+mn-cs"/>
            </a:rPr>
            <a:t>Программы поддержки предпринимательства</a:t>
          </a:r>
          <a:endParaRPr kumimoji="1" lang="ru-RU" sz="1600" kern="1200" baseline="0" dirty="0">
            <a:solidFill>
              <a:srgbClr val="006699"/>
            </a:solidFill>
            <a:latin typeface="Impact" panose="020B0806030902050204" pitchFamily="34" charset="0"/>
            <a:ea typeface="+mn-ea"/>
            <a:cs typeface="+mn-cs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ru-RU" sz="1600" kern="1200" baseline="0" dirty="0" smtClean="0">
              <a:solidFill>
                <a:srgbClr val="006699"/>
              </a:solidFill>
              <a:latin typeface="Impact" panose="020B0806030902050204" pitchFamily="34" charset="0"/>
              <a:ea typeface="+mn-ea"/>
              <a:cs typeface="+mn-cs"/>
            </a:rPr>
            <a:t>Планы капитального ремонта домов</a:t>
          </a:r>
          <a:endParaRPr kumimoji="1" lang="ru-RU" sz="1600" kern="1200" baseline="0" dirty="0">
            <a:solidFill>
              <a:srgbClr val="006699"/>
            </a:solidFill>
            <a:latin typeface="Impact" panose="020B0806030902050204" pitchFamily="34" charset="0"/>
            <a:ea typeface="+mn-ea"/>
            <a:cs typeface="+mn-cs"/>
          </a:endParaRPr>
        </a:p>
      </dsp:txBody>
      <dsp:txXfrm>
        <a:off x="2815389" y="2552086"/>
        <a:ext cx="3592386" cy="1261396"/>
      </dsp:txXfrm>
    </dsp:sp>
    <dsp:sp modelId="{BB3C06D0-191A-4522-B19D-0293C2BBC6F5}">
      <dsp:nvSpPr>
        <dsp:cNvPr id="0" name=""/>
        <dsp:cNvSpPr/>
      </dsp:nvSpPr>
      <dsp:spPr>
        <a:xfrm>
          <a:off x="0" y="2341853"/>
          <a:ext cx="2815389" cy="16818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ru-RU" sz="2400" kern="1200" baseline="0" dirty="0" smtClean="0">
              <a:latin typeface="Impact" panose="020B0806030902050204" pitchFamily="34" charset="0"/>
              <a:ea typeface="+mn-ea"/>
              <a:cs typeface="+mn-cs"/>
            </a:rPr>
            <a:t>Регион и муниципалитет</a:t>
          </a:r>
          <a:endParaRPr kumimoji="1" lang="ru-RU" sz="2400" kern="1200" baseline="0" dirty="0">
            <a:latin typeface="Impact" panose="020B0806030902050204" pitchFamily="34" charset="0"/>
            <a:ea typeface="+mn-ea"/>
            <a:cs typeface="+mn-cs"/>
          </a:endParaRPr>
        </a:p>
      </dsp:txBody>
      <dsp:txXfrm>
        <a:off x="82102" y="2423955"/>
        <a:ext cx="2651185" cy="151765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CA55DE-42C5-4807-97C9-378C4E525F9F}">
      <dsp:nvSpPr>
        <dsp:cNvPr id="0" name=""/>
        <dsp:cNvSpPr/>
      </dsp:nvSpPr>
      <dsp:spPr>
        <a:xfrm>
          <a:off x="-52438" y="716520"/>
          <a:ext cx="7466166" cy="1087358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254000" bIns="172618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ru-RU" sz="2400" kern="1200" baseline="0" dirty="0" smtClean="0">
              <a:latin typeface="Impact" panose="020B0806030902050204" pitchFamily="34" charset="0"/>
              <a:ea typeface="+mn-ea"/>
              <a:cs typeface="+mn-cs"/>
            </a:rPr>
            <a:t>Анализ состояния территориального развития</a:t>
          </a:r>
          <a:endParaRPr kumimoji="1" lang="ru-RU" sz="2400" kern="1200" baseline="0" dirty="0">
            <a:latin typeface="Impact" panose="020B0806030902050204" pitchFamily="34" charset="0"/>
            <a:ea typeface="+mn-ea"/>
            <a:cs typeface="+mn-cs"/>
          </a:endParaRPr>
        </a:p>
      </dsp:txBody>
      <dsp:txXfrm>
        <a:off x="-52438" y="988360"/>
        <a:ext cx="7194327" cy="543679"/>
      </dsp:txXfrm>
    </dsp:sp>
    <dsp:sp modelId="{50AED9DB-1B31-4BFB-BA86-2A6377418E69}">
      <dsp:nvSpPr>
        <dsp:cNvPr id="0" name=""/>
        <dsp:cNvSpPr/>
      </dsp:nvSpPr>
      <dsp:spPr>
        <a:xfrm>
          <a:off x="-30477" y="1497658"/>
          <a:ext cx="2299579" cy="209465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70C0"/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ru-RU" sz="1600" kern="1200" baseline="0" dirty="0" smtClean="0">
              <a:solidFill>
                <a:srgbClr val="006699"/>
              </a:solidFill>
              <a:latin typeface="Impact" panose="020B0806030902050204" pitchFamily="34" charset="0"/>
              <a:ea typeface="+mn-ea"/>
              <a:cs typeface="+mn-cs"/>
            </a:rPr>
            <a:t>Выявление общего и особенного для муниципальных образований – средовые характеристики</a:t>
          </a:r>
          <a:endParaRPr kumimoji="1" lang="ru-RU" sz="1600" kern="1200" baseline="0" dirty="0">
            <a:solidFill>
              <a:srgbClr val="006699"/>
            </a:solidFill>
            <a:latin typeface="Impact" panose="020B0806030902050204" pitchFamily="34" charset="0"/>
            <a:ea typeface="+mn-ea"/>
            <a:cs typeface="+mn-cs"/>
          </a:endParaRPr>
        </a:p>
      </dsp:txBody>
      <dsp:txXfrm>
        <a:off x="-30477" y="1497658"/>
        <a:ext cx="2299579" cy="2094652"/>
      </dsp:txXfrm>
    </dsp:sp>
    <dsp:sp modelId="{7B62B10B-412D-4B3D-A111-88085A746137}">
      <dsp:nvSpPr>
        <dsp:cNvPr id="0" name=""/>
        <dsp:cNvSpPr/>
      </dsp:nvSpPr>
      <dsp:spPr>
        <a:xfrm>
          <a:off x="2235102" y="1162167"/>
          <a:ext cx="5166587" cy="1087358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254000" bIns="172618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ru-RU" sz="2200" kern="1200" baseline="0" dirty="0" smtClean="0">
              <a:latin typeface="Impact" panose="020B0806030902050204" pitchFamily="34" charset="0"/>
              <a:ea typeface="+mn-ea"/>
              <a:cs typeface="+mn-cs"/>
            </a:rPr>
            <a:t>Мероприятия по инвентаризации</a:t>
          </a:r>
          <a:endParaRPr kumimoji="1" lang="ru-RU" sz="2200" kern="1200" baseline="0" dirty="0">
            <a:latin typeface="Impact" panose="020B0806030902050204" pitchFamily="34" charset="0"/>
            <a:ea typeface="+mn-ea"/>
            <a:cs typeface="+mn-cs"/>
          </a:endParaRPr>
        </a:p>
      </dsp:txBody>
      <dsp:txXfrm>
        <a:off x="2235102" y="1434007"/>
        <a:ext cx="4894748" cy="543679"/>
      </dsp:txXfrm>
    </dsp:sp>
    <dsp:sp modelId="{4622B7A8-5B7F-4E40-9C66-11F425340B8B}">
      <dsp:nvSpPr>
        <dsp:cNvPr id="0" name=""/>
        <dsp:cNvSpPr/>
      </dsp:nvSpPr>
      <dsp:spPr>
        <a:xfrm>
          <a:off x="2278000" y="1874291"/>
          <a:ext cx="2299579" cy="209465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699"/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ru-RU" sz="1600" kern="1200" baseline="0" dirty="0" smtClean="0">
              <a:solidFill>
                <a:srgbClr val="006699"/>
              </a:solidFill>
              <a:latin typeface="Impact" panose="020B0806030902050204" pitchFamily="34" charset="0"/>
              <a:ea typeface="+mn-ea"/>
              <a:cs typeface="+mn-cs"/>
            </a:rPr>
            <a:t>Адресные перечни территорий, подлежащих благоустройству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ru-RU" sz="1600" kern="1200" baseline="0" dirty="0" smtClean="0">
              <a:solidFill>
                <a:srgbClr val="006699"/>
              </a:solidFill>
              <a:latin typeface="Impact" panose="020B0806030902050204" pitchFamily="34" charset="0"/>
              <a:ea typeface="+mn-ea"/>
              <a:cs typeface="+mn-cs"/>
            </a:rPr>
            <a:t>Адресные перечни объектов недвижимого имущества</a:t>
          </a:r>
          <a:endParaRPr kumimoji="1" lang="ru-RU" sz="1600" kern="1200" baseline="0" dirty="0">
            <a:solidFill>
              <a:srgbClr val="006699"/>
            </a:solidFill>
            <a:latin typeface="Impact" panose="020B0806030902050204" pitchFamily="34" charset="0"/>
            <a:ea typeface="+mn-ea"/>
            <a:cs typeface="+mn-cs"/>
          </a:endParaRPr>
        </a:p>
      </dsp:txBody>
      <dsp:txXfrm>
        <a:off x="2278000" y="1874291"/>
        <a:ext cx="2299579" cy="2094652"/>
      </dsp:txXfrm>
    </dsp:sp>
    <dsp:sp modelId="{2E808017-E49D-4617-8869-DD21DC1CFA83}">
      <dsp:nvSpPr>
        <dsp:cNvPr id="0" name=""/>
        <dsp:cNvSpPr/>
      </dsp:nvSpPr>
      <dsp:spPr>
        <a:xfrm>
          <a:off x="4251948" y="1617975"/>
          <a:ext cx="3163370" cy="1132581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254000" bIns="172618" numCol="1" spcCol="1270" anchor="ctr" anchorCtr="0">
          <a:noAutofit/>
        </a:bodyPr>
        <a:lstStyle/>
        <a:p>
          <a:pPr lvl="0" algn="l" defTabSz="7334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ru-RU" sz="1650" kern="1200" baseline="0" dirty="0" smtClean="0">
              <a:latin typeface="Impact" panose="020B0806030902050204" pitchFamily="34" charset="0"/>
              <a:ea typeface="+mn-ea"/>
              <a:cs typeface="+mn-cs"/>
            </a:rPr>
            <a:t>Результат инвентаризации</a:t>
          </a:r>
          <a:endParaRPr kumimoji="1" lang="ru-RU" sz="1650" kern="1200" baseline="0" dirty="0">
            <a:latin typeface="Impact" panose="020B0806030902050204" pitchFamily="34" charset="0"/>
            <a:ea typeface="+mn-ea"/>
            <a:cs typeface="+mn-cs"/>
          </a:endParaRPr>
        </a:p>
      </dsp:txBody>
      <dsp:txXfrm>
        <a:off x="4251948" y="1901120"/>
        <a:ext cx="2880225" cy="566291"/>
      </dsp:txXfrm>
    </dsp:sp>
    <dsp:sp modelId="{E1B07350-3EBC-43EE-82AC-3EA6F458769D}">
      <dsp:nvSpPr>
        <dsp:cNvPr id="0" name=""/>
        <dsp:cNvSpPr/>
      </dsp:nvSpPr>
      <dsp:spPr>
        <a:xfrm>
          <a:off x="4577579" y="2448379"/>
          <a:ext cx="2299579" cy="206399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6699"/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ru-RU" sz="1600" kern="1200" baseline="0" dirty="0" smtClean="0">
              <a:solidFill>
                <a:srgbClr val="006699"/>
              </a:solidFill>
              <a:latin typeface="Impact" panose="020B0806030902050204" pitchFamily="34" charset="0"/>
              <a:ea typeface="+mn-ea"/>
              <a:cs typeface="+mn-cs"/>
            </a:rPr>
            <a:t>Паспорт благоустройства территории</a:t>
          </a:r>
          <a:endParaRPr kumimoji="1" lang="ru-RU" sz="1600" kern="1200" baseline="0" dirty="0">
            <a:solidFill>
              <a:srgbClr val="006699"/>
            </a:solidFill>
            <a:latin typeface="Impact" panose="020B0806030902050204" pitchFamily="34" charset="0"/>
            <a:ea typeface="+mn-ea"/>
            <a:cs typeface="+mn-cs"/>
          </a:endParaRPr>
        </a:p>
      </dsp:txBody>
      <dsp:txXfrm>
        <a:off x="4577579" y="2448379"/>
        <a:ext cx="2299579" cy="20639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30" tIns="45716" rIns="91430" bIns="45716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30" tIns="45716" rIns="91430" bIns="45716" rtlCol="0"/>
          <a:lstStyle>
            <a:lvl1pPr algn="r">
              <a:defRPr sz="1200"/>
            </a:lvl1pPr>
          </a:lstStyle>
          <a:p>
            <a:pPr>
              <a:defRPr/>
            </a:pPr>
            <a:fld id="{FBDDDB7C-8407-4E79-A265-FA947298C61C}" type="datetimeFigureOut">
              <a:rPr lang="ru-RU"/>
              <a:pPr>
                <a:defRPr/>
              </a:pPr>
              <a:t>15.08.2017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0" tIns="45716" rIns="91430" bIns="45716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30" tIns="45716" rIns="91430" bIns="45716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30" tIns="45716" rIns="91430" bIns="45716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30" tIns="45716" rIns="91430" bIns="45716" rtlCol="0" anchor="b"/>
          <a:lstStyle>
            <a:lvl1pPr algn="r">
              <a:defRPr sz="1200"/>
            </a:lvl1pPr>
          </a:lstStyle>
          <a:p>
            <a:pPr>
              <a:defRPr/>
            </a:pPr>
            <a:fld id="{88AEFB0D-5860-4600-AAA9-A45E2F4908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107473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36575" algn="l" defTabSz="107473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74738" algn="l" defTabSz="107473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612900" algn="l" defTabSz="107473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49475" algn="l" defTabSz="107473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88336" algn="l" defTabSz="107533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6pPr>
    <a:lvl7pPr marL="3226003" algn="l" defTabSz="107533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7pPr>
    <a:lvl8pPr marL="3763670" algn="l" defTabSz="107533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8pPr>
    <a:lvl9pPr marL="4301338" algn="l" defTabSz="107533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1073150"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1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1363" indent="-28416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14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86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4225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14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686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58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30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8589454E-CF0E-48A4-B486-D59B36CC73B7}" type="slidenum">
              <a:rPr lang="ru-RU" altLang="ru-RU" smtClean="0"/>
              <a:pPr/>
              <a:t>1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1073150"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1363" indent="-28416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14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86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4225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14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686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58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30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9625235D-62D3-4BCA-A1CB-2BBC7A6B681A}" type="slidenum">
              <a:rPr lang="ru-RU" altLang="ru-RU" smtClean="0"/>
              <a:pPr/>
              <a:t>10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1073150"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1363" indent="-28416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14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86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4225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14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686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58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30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9625235D-62D3-4BCA-A1CB-2BBC7A6B681A}" type="slidenum">
              <a:rPr lang="ru-RU" altLang="ru-RU" smtClean="0"/>
              <a:pPr/>
              <a:t>11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4981307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1073150"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1363" indent="-28416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14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86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4225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14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686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58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30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9625235D-62D3-4BCA-A1CB-2BBC7A6B681A}" type="slidenum">
              <a:rPr lang="ru-RU" altLang="ru-RU" smtClean="0"/>
              <a:pPr/>
              <a:t>12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4200549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1073150"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1363" indent="-28416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14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86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4225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14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686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58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30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DAA4252-D8A7-4A0B-A007-A88876E858C0}" type="slidenum">
              <a:rPr lang="ru-RU" altLang="ru-RU" smtClean="0"/>
              <a:pPr/>
              <a:t>13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1703297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1073150"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1363" indent="-28416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14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86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4225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14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686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58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30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DAA4252-D8A7-4A0B-A007-A88876E858C0}" type="slidenum">
              <a:rPr lang="ru-RU" altLang="ru-RU" smtClean="0"/>
              <a:pPr/>
              <a:t>14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40800727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1073150"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1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1363" indent="-28416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14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86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4225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14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686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58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30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8589454E-CF0E-48A4-B486-D59B36CC73B7}" type="slidenum">
              <a:rPr lang="ru-RU" altLang="ru-RU" smtClean="0"/>
              <a:pPr/>
              <a:t>2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0787947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1073150"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1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1363" indent="-28416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14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86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4225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14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686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58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30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8589454E-CF0E-48A4-B486-D59B36CC73B7}" type="slidenum">
              <a:rPr lang="ru-RU" altLang="ru-RU" smtClean="0"/>
              <a:pPr/>
              <a:t>3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5800960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1073150"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61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1363" indent="-28416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14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86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4225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14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686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58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30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E290220A-127B-4F46-B9C5-C858AFD951D4}" type="slidenum">
              <a:rPr lang="ru-RU" altLang="ru-RU" smtClean="0"/>
              <a:pPr/>
              <a:t>4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1073150"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81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1363" indent="-28416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14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86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4225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14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686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58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30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6FD75DA4-272E-42B1-83A2-C56F60CDE7D1}" type="slidenum">
              <a:rPr lang="ru-RU" altLang="ru-RU" smtClean="0"/>
              <a:pPr/>
              <a:t>5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8084650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1073150"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1363" indent="-28416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14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86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4225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14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686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58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30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9625235D-62D3-4BCA-A1CB-2BBC7A6B681A}" type="slidenum">
              <a:rPr lang="ru-RU" altLang="ru-RU" smtClean="0"/>
              <a:pPr/>
              <a:t>6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310186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1073150"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81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1363" indent="-28416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14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86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4225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14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686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58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30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6FD75DA4-272E-42B1-83A2-C56F60CDE7D1}" type="slidenum">
              <a:rPr lang="ru-RU" altLang="ru-RU" smtClean="0"/>
              <a:pPr/>
              <a:t>7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1073150"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81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1363" indent="-28416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14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86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4225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14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686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58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30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6FD75DA4-272E-42B1-83A2-C56F60CDE7D1}" type="slidenum">
              <a:rPr lang="ru-RU" altLang="ru-RU" smtClean="0"/>
              <a:pPr/>
              <a:t>8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9321219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1073150"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81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1363" indent="-28416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14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8613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4225" indent="-227013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14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686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58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3025" indent="-2270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6FD75DA4-272E-42B1-83A2-C56F60CDE7D1}" type="slidenum">
              <a:rPr lang="ru-RU" altLang="ru-RU" smtClean="0"/>
              <a:pPr/>
              <a:t>9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1146808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1571308"/>
            <a:ext cx="10881360" cy="3342640"/>
          </a:xfrm>
        </p:spPr>
        <p:txBody>
          <a:bodyPr anchor="b"/>
          <a:lstStyle>
            <a:lvl1pPr algn="ctr">
              <a:defRPr sz="8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5042853"/>
            <a:ext cx="9601200" cy="2318067"/>
          </a:xfrm>
        </p:spPr>
        <p:txBody>
          <a:bodyPr/>
          <a:lstStyle>
            <a:lvl1pPr marL="0" indent="0" algn="ctr">
              <a:buNone/>
              <a:defRPr sz="3360"/>
            </a:lvl1pPr>
            <a:lvl2pPr marL="640080" indent="0" algn="ctr">
              <a:buNone/>
              <a:defRPr sz="2800"/>
            </a:lvl2pPr>
            <a:lvl3pPr marL="1280160" indent="0" algn="ctr">
              <a:buNone/>
              <a:defRPr sz="2520"/>
            </a:lvl3pPr>
            <a:lvl4pPr marL="1920240" indent="0" algn="ctr">
              <a:buNone/>
              <a:defRPr sz="2240"/>
            </a:lvl4pPr>
            <a:lvl5pPr marL="2560320" indent="0" algn="ctr">
              <a:buNone/>
              <a:defRPr sz="2240"/>
            </a:lvl5pPr>
            <a:lvl6pPr marL="3200400" indent="0" algn="ctr">
              <a:buNone/>
              <a:defRPr sz="2240"/>
            </a:lvl6pPr>
            <a:lvl7pPr marL="3840480" indent="0" algn="ctr">
              <a:buNone/>
              <a:defRPr sz="2240"/>
            </a:lvl7pPr>
            <a:lvl8pPr marL="4480560" indent="0" algn="ctr">
              <a:buNone/>
              <a:defRPr sz="2240"/>
            </a:lvl8pPr>
            <a:lvl9pPr marL="5120640" indent="0" algn="ctr">
              <a:buNone/>
              <a:defRPr sz="224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83974F-1A7F-4D34-9B1E-9A0CA50D3806}" type="datetimeFigureOut">
              <a:rPr lang="ru-RU"/>
              <a:pPr>
                <a:defRPr/>
              </a:pPr>
              <a:t>15.08.2017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69CBB9-68C1-4328-90D7-116BD8A909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55604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5FDCE-3B14-43A4-B5FC-10F984F7168A}" type="datetimeFigureOut">
              <a:rPr lang="ru-RU"/>
              <a:pPr>
                <a:defRPr/>
              </a:pPr>
              <a:t>15.08.2017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4C2210-01B5-4EAC-98F7-9F9D191D09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4545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1146" y="511175"/>
            <a:ext cx="2760345" cy="813657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0111" y="511175"/>
            <a:ext cx="8121015" cy="813657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CC96EC-DC87-4A50-BC26-2761512BA6B4}" type="datetimeFigureOut">
              <a:rPr lang="ru-RU"/>
              <a:pPr>
                <a:defRPr/>
              </a:pPr>
              <a:t>15.08.2017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9803BD-1FC3-40CD-A5EA-D356A31BBA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03362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913FF5-A34B-4733-9F9B-652245988DA7}" type="datetimeFigureOut">
              <a:rPr lang="ru-RU"/>
              <a:pPr>
                <a:defRPr/>
              </a:pPr>
              <a:t>15.08.2017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841BF-848D-48DA-96A9-D86E681D01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8116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3443" y="2393635"/>
            <a:ext cx="11041380" cy="3993832"/>
          </a:xfrm>
        </p:spPr>
        <p:txBody>
          <a:bodyPr anchor="b"/>
          <a:lstStyle>
            <a:lvl1pPr>
              <a:defRPr sz="8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3443" y="6425250"/>
            <a:ext cx="11041380" cy="2100262"/>
          </a:xfrm>
        </p:spPr>
        <p:txBody>
          <a:bodyPr/>
          <a:lstStyle>
            <a:lvl1pPr marL="0" indent="0">
              <a:buNone/>
              <a:defRPr sz="3360">
                <a:solidFill>
                  <a:schemeClr val="tx1"/>
                </a:solidFill>
              </a:defRPr>
            </a:lvl1pPr>
            <a:lvl2pPr marL="64008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51AC7-3BBE-49CA-BFDC-624F686264AE}" type="datetimeFigureOut">
              <a:rPr lang="ru-RU"/>
              <a:pPr>
                <a:defRPr/>
              </a:pPr>
              <a:t>15.08.2017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2312F1-1F27-4F46-A87B-C881A144CE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2315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0110" y="2555875"/>
            <a:ext cx="5440680" cy="60918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0810" y="2555875"/>
            <a:ext cx="5440680" cy="60918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0F9553-DA0D-46F3-98A7-847A36093AF5}" type="datetimeFigureOut">
              <a:rPr lang="ru-RU"/>
              <a:pPr>
                <a:defRPr/>
              </a:pPr>
              <a:t>15.08.2017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D78FCF-CEE6-40CA-9BA4-85ED120A02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8035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7" y="511177"/>
            <a:ext cx="11041380" cy="18557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1779" y="2353628"/>
            <a:ext cx="5415676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1779" y="3507105"/>
            <a:ext cx="5415676" cy="515842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80811" y="2353628"/>
            <a:ext cx="5442347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80811" y="3507105"/>
            <a:ext cx="5442347" cy="515842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670282-6605-4E2C-9C5D-C264B92ED808}" type="datetimeFigureOut">
              <a:rPr lang="ru-RU"/>
              <a:pPr>
                <a:defRPr/>
              </a:pPr>
              <a:t>15.08.2017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B58F13-DBC6-4A5E-A76D-4CF712553E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7129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DAFA92-E8F0-4CE5-BF53-8F8874E18C1A}" type="datetimeFigureOut">
              <a:rPr lang="ru-RU"/>
              <a:pPr>
                <a:defRPr/>
              </a:pPr>
              <a:t>15.08.2017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83E1DB-13A2-4AB9-AC11-02F6686614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9839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F21D5B-FF51-4798-86FC-79ED6F00BCF2}" type="datetimeFigureOut">
              <a:rPr lang="ru-RU"/>
              <a:pPr>
                <a:defRPr/>
              </a:pPr>
              <a:t>15.08.2017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710C6B-70E7-485E-9C58-15AA3D67EE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6698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2347" y="1382397"/>
            <a:ext cx="6480810" cy="6823075"/>
          </a:xfrm>
        </p:spPr>
        <p:txBody>
          <a:bodyPr/>
          <a:lstStyle>
            <a:lvl1pPr>
              <a:defRPr sz="4480"/>
            </a:lvl1pPr>
            <a:lvl2pPr>
              <a:defRPr sz="3920"/>
            </a:lvl2pPr>
            <a:lvl3pPr>
              <a:defRPr sz="336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BA1B1B-7178-47C0-90E9-B3340ACED5E3}" type="datetimeFigureOut">
              <a:rPr lang="ru-RU"/>
              <a:pPr>
                <a:defRPr/>
              </a:pPr>
              <a:t>15.08.2017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66936-016E-45D5-AAEF-7CDBFFA3B0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57789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42347" y="1382397"/>
            <a:ext cx="6480810" cy="6823075"/>
          </a:xfrm>
        </p:spPr>
        <p:txBody>
          <a:bodyPr rtlCol="0">
            <a:normAutofit/>
          </a:bodyPr>
          <a:lstStyle>
            <a:lvl1pPr marL="0" indent="0">
              <a:buNone/>
              <a:defRPr sz="4480"/>
            </a:lvl1pPr>
            <a:lvl2pPr marL="640080" indent="0">
              <a:buNone/>
              <a:defRPr sz="3920"/>
            </a:lvl2pPr>
            <a:lvl3pPr marL="1280160" indent="0">
              <a:buNone/>
              <a:defRPr sz="336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8635D9-67C9-4553-8E6F-9ABF67D58D68}" type="datetimeFigureOut">
              <a:rPr lang="ru-RU"/>
              <a:pPr>
                <a:defRPr/>
              </a:pPr>
              <a:t>15.08.2017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A1F9B-1CE4-4718-B085-EAC0CEC75C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57738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79475" y="511175"/>
            <a:ext cx="11042650" cy="185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9475" y="2555875"/>
            <a:ext cx="11042650" cy="609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79475" y="8899525"/>
            <a:ext cx="2881313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A4EA73A-FA2F-4673-AF87-3861F514E984}" type="datetimeFigureOut">
              <a:rPr lang="ru-RU"/>
              <a:pPr>
                <a:defRPr/>
              </a:pPr>
              <a:t>15.08.2017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40213" y="8899525"/>
            <a:ext cx="4321175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40813" y="8899525"/>
            <a:ext cx="2881312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B36B989-9D01-4C85-89E9-25ECD260C7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7952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61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127952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6100">
          <a:solidFill>
            <a:schemeClr val="tx1"/>
          </a:solidFill>
          <a:latin typeface="Calibri Light" panose="020F0302020204030204" pitchFamily="34" charset="0"/>
        </a:defRPr>
      </a:lvl2pPr>
      <a:lvl3pPr algn="l" defTabSz="127952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6100">
          <a:solidFill>
            <a:schemeClr val="tx1"/>
          </a:solidFill>
          <a:latin typeface="Calibri Light" panose="020F0302020204030204" pitchFamily="34" charset="0"/>
        </a:defRPr>
      </a:lvl3pPr>
      <a:lvl4pPr algn="l" defTabSz="127952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6100">
          <a:solidFill>
            <a:schemeClr val="tx1"/>
          </a:solidFill>
          <a:latin typeface="Calibri Light" panose="020F0302020204030204" pitchFamily="34" charset="0"/>
        </a:defRPr>
      </a:lvl4pPr>
      <a:lvl5pPr algn="l" defTabSz="127952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61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127952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61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127952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61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127952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61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1279525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61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19088" indent="-319088" algn="l" defTabSz="1279525" rtl="0" eaLnBrk="1" fontAlgn="base" hangingPunct="1">
        <a:lnSpc>
          <a:spcPct val="90000"/>
        </a:lnSpc>
        <a:spcBef>
          <a:spcPts val="1400"/>
        </a:spcBef>
        <a:spcAft>
          <a:spcPct val="0"/>
        </a:spcAft>
        <a:buFont typeface="Arial" panose="020B0604020202020204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1pPr>
      <a:lvl2pPr marL="958850" indent="-319088" algn="l" defTabSz="1279525" rtl="0" eaLnBrk="1" fontAlgn="base" hangingPunct="1">
        <a:lnSpc>
          <a:spcPct val="90000"/>
        </a:lnSpc>
        <a:spcBef>
          <a:spcPts val="700"/>
        </a:spcBef>
        <a:spcAft>
          <a:spcPct val="0"/>
        </a:spcAft>
        <a:buFont typeface="Arial" panose="020B0604020202020204" pitchFamily="34" charset="0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19088" algn="l" defTabSz="1279525" rtl="0" eaLnBrk="1" fontAlgn="base" hangingPunct="1">
        <a:lnSpc>
          <a:spcPct val="90000"/>
        </a:lnSpc>
        <a:spcBef>
          <a:spcPts val="7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239963" indent="-319088" algn="l" defTabSz="1279525" rtl="0" eaLnBrk="1" fontAlgn="base" hangingPunct="1">
        <a:lnSpc>
          <a:spcPct val="90000"/>
        </a:lnSpc>
        <a:spcBef>
          <a:spcPts val="700"/>
        </a:spcBef>
        <a:spcAft>
          <a:spcPct val="0"/>
        </a:spcAft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879725" indent="-319088" algn="l" defTabSz="1279525" rtl="0" eaLnBrk="1" fontAlgn="base" hangingPunct="1">
        <a:lnSpc>
          <a:spcPct val="90000"/>
        </a:lnSpc>
        <a:spcBef>
          <a:spcPts val="700"/>
        </a:spcBef>
        <a:spcAft>
          <a:spcPct val="0"/>
        </a:spcAft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5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10" Type="http://schemas.openxmlformats.org/officeDocument/2006/relationships/image" Target="../media/image15.jpg"/><Relationship Id="rId4" Type="http://schemas.openxmlformats.org/officeDocument/2006/relationships/diagramData" Target="../diagrams/data1.xml"/><Relationship Id="rId9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5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10" Type="http://schemas.openxmlformats.org/officeDocument/2006/relationships/image" Target="../media/image17.jpeg"/><Relationship Id="rId4" Type="http://schemas.openxmlformats.org/officeDocument/2006/relationships/diagramData" Target="../diagrams/data2.xml"/><Relationship Id="rId9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5.jpe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10" Type="http://schemas.openxmlformats.org/officeDocument/2006/relationships/image" Target="../media/image18.jpg"/><Relationship Id="rId4" Type="http://schemas.openxmlformats.org/officeDocument/2006/relationships/diagramData" Target="../diagrams/data3.xml"/><Relationship Id="rId9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7"/>
          <p:cNvSpPr>
            <a:spLocks noChangeArrowheads="1"/>
          </p:cNvSpPr>
          <p:nvPr/>
        </p:nvSpPr>
        <p:spPr bwMode="auto">
          <a:xfrm>
            <a:off x="685800" y="3400327"/>
            <a:ext cx="1130968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kumimoji="1" lang="ru-RU" altLang="ru-RU" sz="4000" dirty="0" smtClean="0">
                <a:solidFill>
                  <a:srgbClr val="006699"/>
                </a:solidFill>
                <a:latin typeface="Impact" panose="020B0806030902050204" pitchFamily="34" charset="0"/>
              </a:rPr>
              <a:t>ПРИОРИТЕТНЫЙ ПРОЕКТ</a:t>
            </a:r>
            <a:endParaRPr kumimoji="1" lang="ru-RU" altLang="ru-RU" sz="4000" dirty="0">
              <a:solidFill>
                <a:srgbClr val="006699"/>
              </a:solidFill>
              <a:latin typeface="Impact" panose="020B0806030902050204" pitchFamily="34" charset="0"/>
            </a:endParaRPr>
          </a:p>
          <a:p>
            <a:pPr algn="ctr"/>
            <a:r>
              <a:rPr kumimoji="1" lang="ru-RU" altLang="ru-RU" sz="4000" dirty="0">
                <a:solidFill>
                  <a:srgbClr val="006699"/>
                </a:solidFill>
                <a:latin typeface="Impact" panose="020B0806030902050204" pitchFamily="34" charset="0"/>
              </a:rPr>
              <a:t>«ФОРМИРОВАНИЕ КОМФОРТНОЙ ГОРОДСКОЙ СРЕДЫ»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49808" y="638049"/>
            <a:ext cx="85648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ru-RU" altLang="ru-RU" sz="2400" dirty="0">
                <a:solidFill>
                  <a:srgbClr val="006699"/>
                </a:solidFill>
                <a:latin typeface="Impact" panose="020B0806030902050204" pitchFamily="34" charset="0"/>
              </a:rPr>
              <a:t>ВОВЛЕЧЕНИЕ </a:t>
            </a:r>
            <a:r>
              <a:rPr kumimoji="1" lang="ru-RU" altLang="ru-RU" sz="2400" dirty="0" smtClean="0">
                <a:solidFill>
                  <a:srgbClr val="006699"/>
                </a:solidFill>
                <a:latin typeface="Impact" panose="020B0806030902050204" pitchFamily="34" charset="0"/>
              </a:rPr>
              <a:t>БИЗНЕСА </a:t>
            </a:r>
            <a:r>
              <a:rPr kumimoji="1" lang="ru-RU" altLang="ru-RU" sz="2400" dirty="0">
                <a:solidFill>
                  <a:srgbClr val="006699"/>
                </a:solidFill>
                <a:latin typeface="Impact" panose="020B0806030902050204" pitchFamily="34" charset="0"/>
              </a:rPr>
              <a:t>В РЕАЛИЗАЦИЮ </a:t>
            </a:r>
            <a:r>
              <a:rPr kumimoji="1" lang="ru-RU" altLang="ru-RU" sz="2400" dirty="0" smtClean="0">
                <a:solidFill>
                  <a:srgbClr val="006699"/>
                </a:solidFill>
                <a:latin typeface="Impact" panose="020B0806030902050204" pitchFamily="34" charset="0"/>
              </a:rPr>
              <a:t>ПРИОРИТНОГО </a:t>
            </a:r>
            <a:r>
              <a:rPr kumimoji="1" lang="ru-RU" altLang="ru-RU" sz="2400" dirty="0">
                <a:solidFill>
                  <a:srgbClr val="006699"/>
                </a:solidFill>
                <a:latin typeface="Impact" panose="020B0806030902050204" pitchFamily="34" charset="0"/>
              </a:rPr>
              <a:t>ПРОЕКТА </a:t>
            </a:r>
          </a:p>
          <a:p>
            <a:r>
              <a:rPr kumimoji="1" lang="ru-RU" altLang="ru-RU" sz="2400" dirty="0">
                <a:solidFill>
                  <a:srgbClr val="006699"/>
                </a:solidFill>
                <a:latin typeface="Impact" panose="020B0806030902050204" pitchFamily="34" charset="0"/>
              </a:rPr>
              <a:t>«ФОРМИРОВАНИЕ КОМФОРТНОЙ ГОРОДСКОЙ СРЕДЫ»</a:t>
            </a: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90811089"/>
              </p:ext>
            </p:extLst>
          </p:nvPr>
        </p:nvGraphicFramePr>
        <p:xfrm>
          <a:off x="951329" y="1338016"/>
          <a:ext cx="4186990" cy="42820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6059952" y="1619545"/>
            <a:ext cx="4120039" cy="5126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kumimoji="1" lang="ru-RU" sz="2800" dirty="0" smtClean="0">
                <a:solidFill>
                  <a:srgbClr val="006699"/>
                </a:solidFill>
                <a:latin typeface="Impact" panose="020B0806030902050204" pitchFamily="34" charset="0"/>
              </a:rPr>
              <a:t>Материальные ценности</a:t>
            </a:r>
            <a:endParaRPr kumimoji="1" lang="ru-RU" sz="2800" dirty="0">
              <a:solidFill>
                <a:srgbClr val="006699"/>
              </a:solidFill>
              <a:latin typeface="Impact" panose="020B0806030902050204" pitchFamily="34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50229" y="1659691"/>
            <a:ext cx="390178" cy="451143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5357864" y="2461367"/>
            <a:ext cx="184731" cy="5126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kumimoji="1" lang="ru-RU" sz="2800" dirty="0">
              <a:solidFill>
                <a:srgbClr val="006699"/>
              </a:solidFill>
              <a:latin typeface="Impact" panose="020B080603090205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645318" y="2156663"/>
            <a:ext cx="6530640" cy="1051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kumimoji="1" lang="ru-RU" sz="2000" dirty="0" smtClean="0">
                <a:solidFill>
                  <a:srgbClr val="006699"/>
                </a:solidFill>
                <a:latin typeface="Impact" panose="020B0806030902050204" pitchFamily="34" charset="0"/>
              </a:rPr>
              <a:t>цены </a:t>
            </a:r>
            <a:r>
              <a:rPr kumimoji="1" lang="ru-RU" sz="2000" dirty="0">
                <a:solidFill>
                  <a:srgbClr val="006699"/>
                </a:solidFill>
                <a:latin typeface="Impact" panose="020B0806030902050204" pitchFamily="34" charset="0"/>
              </a:rPr>
              <a:t>на недвижимость в прилегающих кварталах, количество </a:t>
            </a:r>
            <a:r>
              <a:rPr kumimoji="1" lang="ru-RU" sz="2000" dirty="0" smtClean="0">
                <a:solidFill>
                  <a:srgbClr val="006699"/>
                </a:solidFill>
                <a:latin typeface="Impact" panose="020B0806030902050204" pitchFamily="34" charset="0"/>
              </a:rPr>
              <a:t>магазинов и персонала, </a:t>
            </a:r>
            <a:r>
              <a:rPr kumimoji="1" lang="ru-RU" sz="2000" dirty="0">
                <a:solidFill>
                  <a:srgbClr val="006699"/>
                </a:solidFill>
                <a:latin typeface="Impact" panose="020B0806030902050204" pitchFamily="34" charset="0"/>
              </a:rPr>
              <a:t>количество </a:t>
            </a:r>
            <a:r>
              <a:rPr kumimoji="1" lang="ru-RU" sz="2000" dirty="0" smtClean="0">
                <a:solidFill>
                  <a:srgbClr val="006699"/>
                </a:solidFill>
                <a:latin typeface="Impact" panose="020B0806030902050204" pitchFamily="34" charset="0"/>
              </a:rPr>
              <a:t>кафе и ресторанов</a:t>
            </a:r>
            <a:r>
              <a:rPr kumimoji="1" lang="ru-RU" sz="2000" dirty="0">
                <a:solidFill>
                  <a:srgbClr val="006699"/>
                </a:solidFill>
                <a:latin typeface="Impact" panose="020B0806030902050204" pitchFamily="34" charset="0"/>
              </a:rPr>
              <a:t>, количество оказываемых услуг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6059952" y="3479041"/>
            <a:ext cx="4490332" cy="5126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kumimoji="1" lang="ru-RU" sz="2800" dirty="0" smtClean="0">
                <a:solidFill>
                  <a:srgbClr val="006699"/>
                </a:solidFill>
                <a:latin typeface="Impact" panose="020B0806030902050204" pitchFamily="34" charset="0"/>
              </a:rPr>
              <a:t>Нематериальные ценности</a:t>
            </a:r>
            <a:endParaRPr kumimoji="1" lang="ru-RU" sz="2800" dirty="0">
              <a:solidFill>
                <a:srgbClr val="006699"/>
              </a:solidFill>
              <a:latin typeface="Impact" panose="020B0806030902050204" pitchFamily="34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03447" y="3592701"/>
            <a:ext cx="390178" cy="428829"/>
          </a:xfrm>
          <a:prstGeom prst="rect">
            <a:avLst/>
          </a:prstGeom>
        </p:spPr>
      </p:pic>
      <p:sp>
        <p:nvSpPr>
          <p:cNvPr id="24" name="Прямоугольник 23"/>
          <p:cNvSpPr/>
          <p:nvPr/>
        </p:nvSpPr>
        <p:spPr>
          <a:xfrm>
            <a:off x="5645318" y="4112889"/>
            <a:ext cx="6530640" cy="1051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kumimoji="1" lang="ru-RU" sz="2000" dirty="0">
                <a:solidFill>
                  <a:srgbClr val="006699"/>
                </a:solidFill>
                <a:latin typeface="Impact" panose="020B0806030902050204" pitchFamily="34" charset="0"/>
              </a:rPr>
              <a:t>время, проведенное в общественном пространстве, удовлетворенность посетителей, добровольная помощь и пожертвования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3739" y="5464268"/>
            <a:ext cx="6139281" cy="2296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49808" y="638049"/>
            <a:ext cx="85648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ru-RU" altLang="ru-RU" sz="2400" dirty="0" smtClean="0">
                <a:solidFill>
                  <a:srgbClr val="006699"/>
                </a:solidFill>
                <a:latin typeface="Impact" panose="020B0806030902050204" pitchFamily="34" charset="0"/>
              </a:rPr>
              <a:t>СИНХРОНИЗАЦИЯ ПРИОРИТЕТНЫХ ПРОЕКТОВ</a:t>
            </a:r>
            <a:endParaRPr kumimoji="1" lang="ru-RU" altLang="ru-RU" sz="2400" dirty="0">
              <a:solidFill>
                <a:srgbClr val="006699"/>
              </a:solidFill>
              <a:latin typeface="Impact" panose="020B080603090205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357864" y="2461367"/>
            <a:ext cx="184731" cy="5126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kumimoji="1" lang="ru-RU" sz="2800" dirty="0">
              <a:solidFill>
                <a:srgbClr val="006699"/>
              </a:solidFill>
              <a:latin typeface="Impact" panose="020B0806030902050204" pitchFamily="34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868541934"/>
              </p:ext>
            </p:extLst>
          </p:nvPr>
        </p:nvGraphicFramePr>
        <p:xfrm>
          <a:off x="749808" y="2024219"/>
          <a:ext cx="7038474" cy="40238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3276" y="4200800"/>
            <a:ext cx="3830053" cy="254713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3276" y="1199389"/>
            <a:ext cx="3830053" cy="2523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561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49808" y="638049"/>
            <a:ext cx="85648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ru-RU" altLang="ru-RU" sz="2400" dirty="0" smtClean="0">
                <a:solidFill>
                  <a:srgbClr val="006699"/>
                </a:solidFill>
                <a:latin typeface="Impact" panose="020B0806030902050204" pitchFamily="34" charset="0"/>
              </a:rPr>
              <a:t>ПРОГРАММЫ КОМФОРТНОЙ ГОРОДСКОЙ СРЕДЫ 2018-2022</a:t>
            </a:r>
            <a:endParaRPr kumimoji="1" lang="ru-RU" altLang="ru-RU" sz="2400" dirty="0">
              <a:solidFill>
                <a:srgbClr val="006699"/>
              </a:solidFill>
              <a:latin typeface="Impact" panose="020B080603090205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357864" y="2461367"/>
            <a:ext cx="184731" cy="5126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kumimoji="1" lang="ru-RU" sz="2800" dirty="0">
              <a:solidFill>
                <a:srgbClr val="006699"/>
              </a:solidFill>
              <a:latin typeface="Impact" panose="020B0806030902050204" pitchFamily="34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98915281"/>
              </p:ext>
            </p:extLst>
          </p:nvPr>
        </p:nvGraphicFramePr>
        <p:xfrm>
          <a:off x="1122787" y="1399772"/>
          <a:ext cx="7509470" cy="5060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996679" y="1534675"/>
            <a:ext cx="8722369" cy="4526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kumimoji="1" lang="ru-RU" sz="2400" i="1" dirty="0" smtClean="0">
                <a:solidFill>
                  <a:srgbClr val="006699"/>
                </a:solidFill>
                <a:latin typeface="Impact" panose="020B0806030902050204" pitchFamily="34" charset="0"/>
              </a:rPr>
              <a:t>Комплекс мероприятий</a:t>
            </a:r>
            <a:endParaRPr kumimoji="1" lang="ru-RU" sz="2400" i="1" dirty="0">
              <a:solidFill>
                <a:srgbClr val="006699"/>
              </a:solidFill>
              <a:latin typeface="Impact" panose="020B080603090205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6501" y="1547650"/>
            <a:ext cx="390178" cy="45114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8036" y="2639447"/>
            <a:ext cx="3874168" cy="290562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996679" y="6233882"/>
            <a:ext cx="8722369" cy="4526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kumimoji="1" lang="ru-RU" sz="2400" i="1" dirty="0" smtClean="0">
                <a:solidFill>
                  <a:srgbClr val="006699"/>
                </a:solidFill>
                <a:latin typeface="Impact" panose="020B0806030902050204" pitchFamily="34" charset="0"/>
              </a:rPr>
              <a:t>Сроки принятия</a:t>
            </a:r>
            <a:endParaRPr kumimoji="1" lang="ru-RU" sz="2400" i="1" dirty="0">
              <a:solidFill>
                <a:srgbClr val="006699"/>
              </a:solidFill>
              <a:latin typeface="Impact" panose="020B080603090205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6501" y="6197157"/>
            <a:ext cx="390178" cy="451143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886052" y="6679311"/>
            <a:ext cx="8722369" cy="487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kumimoji="1" lang="ru-RU" sz="2400" dirty="0" smtClean="0">
                <a:solidFill>
                  <a:srgbClr val="006699"/>
                </a:solidFill>
                <a:latin typeface="Impact" panose="020B0806030902050204" pitchFamily="34" charset="0"/>
              </a:rPr>
              <a:t>Региональная программа  - 1 ноября 2017 года</a:t>
            </a:r>
            <a:endParaRPr kumimoji="1" lang="ru-RU" sz="2400" dirty="0">
              <a:solidFill>
                <a:srgbClr val="006699"/>
              </a:solidFill>
              <a:latin typeface="Impact" panose="020B080603090205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886052" y="7141776"/>
            <a:ext cx="8722369" cy="487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kumimoji="1" lang="ru-RU" sz="2400" dirty="0" smtClean="0">
                <a:solidFill>
                  <a:srgbClr val="006699"/>
                </a:solidFill>
                <a:latin typeface="Impact" panose="020B0806030902050204" pitchFamily="34" charset="0"/>
              </a:rPr>
              <a:t>Муниципальная программа  - 31 декабря 2017 года</a:t>
            </a:r>
            <a:endParaRPr kumimoji="1" lang="ru-RU" sz="2400" dirty="0">
              <a:solidFill>
                <a:srgbClr val="006699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4384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авнобедренный треугольник 8"/>
          <p:cNvSpPr/>
          <p:nvPr/>
        </p:nvSpPr>
        <p:spPr>
          <a:xfrm rot="1870634">
            <a:off x="8839659" y="5896561"/>
            <a:ext cx="562152" cy="3810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749807" y="638049"/>
            <a:ext cx="104756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ru-RU" altLang="ru-RU" sz="2400" dirty="0" smtClean="0">
                <a:solidFill>
                  <a:srgbClr val="006699"/>
                </a:solidFill>
                <a:latin typeface="Impact" panose="020B0806030902050204" pitchFamily="34" charset="0"/>
              </a:rPr>
              <a:t>МОНИТОРИНГ И КОНТРОЛЬ ВЫПОЛНЕНИЯ ОБЯЗАТЕЛЬСТВ В СРОК </a:t>
            </a:r>
            <a:r>
              <a:rPr kumimoji="1" lang="ru-RU" altLang="ru-RU" dirty="0" smtClean="0">
                <a:solidFill>
                  <a:srgbClr val="006699"/>
                </a:solidFill>
                <a:latin typeface="Impact" panose="020B0806030902050204" pitchFamily="34" charset="0"/>
              </a:rPr>
              <a:t>(для региона-донора)</a:t>
            </a:r>
            <a:endParaRPr kumimoji="1" lang="ru-RU" altLang="ru-RU" dirty="0">
              <a:solidFill>
                <a:srgbClr val="006699"/>
              </a:solidFill>
              <a:latin typeface="Impact" panose="020B0806030902050204" pitchFamily="34" charset="0"/>
            </a:endParaRPr>
          </a:p>
        </p:txBody>
      </p:sp>
      <p:cxnSp>
        <p:nvCxnSpPr>
          <p:cNvPr id="3" name="Прямая со стрелкой 2"/>
          <p:cNvCxnSpPr/>
          <p:nvPr/>
        </p:nvCxnSpPr>
        <p:spPr>
          <a:xfrm>
            <a:off x="956509" y="3500870"/>
            <a:ext cx="10684043" cy="12032"/>
          </a:xfrm>
          <a:prstGeom prst="straightConnector1">
            <a:avLst/>
          </a:prstGeom>
          <a:ln w="635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вал 7"/>
          <p:cNvSpPr/>
          <p:nvPr/>
        </p:nvSpPr>
        <p:spPr>
          <a:xfrm>
            <a:off x="1106899" y="4302180"/>
            <a:ext cx="421105" cy="4090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054107" y="6972436"/>
            <a:ext cx="1435931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kumimoji="1" lang="ru-RU" sz="1400" dirty="0">
                <a:solidFill>
                  <a:srgbClr val="006699"/>
                </a:solidFill>
                <a:latin typeface="Impact" panose="020B0806030902050204" pitchFamily="34" charset="0"/>
              </a:rPr>
              <a:t>М</a:t>
            </a:r>
            <a:r>
              <a:rPr kumimoji="1" lang="ru-RU" sz="1400" dirty="0" smtClean="0">
                <a:solidFill>
                  <a:srgbClr val="006699"/>
                </a:solidFill>
                <a:latin typeface="Impact" panose="020B0806030902050204" pitchFamily="34" charset="0"/>
              </a:rPr>
              <a:t>униципальная программа 2017    </a:t>
            </a:r>
            <a:endParaRPr kumimoji="1" lang="ru-RU" sz="1400" dirty="0">
              <a:solidFill>
                <a:srgbClr val="006699"/>
              </a:solidFill>
              <a:latin typeface="Impact" panose="020B0806030902050204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2560861" y="6301167"/>
            <a:ext cx="421105" cy="4090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15118" y="4850734"/>
            <a:ext cx="1319624" cy="783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kumimoji="1" lang="ru-RU" sz="1400" dirty="0" smtClean="0">
                <a:solidFill>
                  <a:srgbClr val="006699"/>
                </a:solidFill>
                <a:latin typeface="Impact" panose="020B0806030902050204" pitchFamily="34" charset="0"/>
              </a:rPr>
              <a:t>Региональная программа 2017    </a:t>
            </a:r>
            <a:endParaRPr kumimoji="1" lang="ru-RU" sz="1400" dirty="0">
              <a:solidFill>
                <a:srgbClr val="006699"/>
              </a:solidFill>
              <a:latin typeface="Impact" panose="020B080603090205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85877" y="2792828"/>
            <a:ext cx="1255472" cy="3925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kumimoji="1" lang="ru-RU" sz="2000" dirty="0">
                <a:solidFill>
                  <a:srgbClr val="006699"/>
                </a:solidFill>
                <a:latin typeface="Impact" panose="020B0806030902050204" pitchFamily="34" charset="0"/>
              </a:rPr>
              <a:t>31.05.2017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161310" y="2415348"/>
            <a:ext cx="1220206" cy="3925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kumimoji="1" lang="ru-RU" sz="2000" dirty="0" smtClean="0">
                <a:solidFill>
                  <a:srgbClr val="006699"/>
                </a:solidFill>
                <a:latin typeface="Impact" panose="020B0806030902050204" pitchFamily="34" charset="0"/>
              </a:rPr>
              <a:t>01.07.2017</a:t>
            </a:r>
            <a:endParaRPr kumimoji="1" lang="ru-RU" sz="2000" dirty="0">
              <a:solidFill>
                <a:srgbClr val="006699"/>
              </a:solidFill>
              <a:latin typeface="Impact" panose="020B0806030902050204" pitchFamily="34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7208003" y="4297162"/>
            <a:ext cx="421105" cy="4090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6830090" y="2492462"/>
            <a:ext cx="1176925" cy="3925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kumimoji="1" lang="ru-RU" sz="2000" dirty="0" smtClean="0">
                <a:solidFill>
                  <a:srgbClr val="006699"/>
                </a:solidFill>
                <a:latin typeface="Impact" panose="020B0806030902050204" pitchFamily="34" charset="0"/>
              </a:rPr>
              <a:t>01.11.2017</a:t>
            </a:r>
            <a:endParaRPr kumimoji="1" lang="ru-RU" sz="2000" dirty="0">
              <a:solidFill>
                <a:srgbClr val="006699"/>
              </a:solidFill>
              <a:latin typeface="Impact" panose="020B080603090205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758743" y="4888520"/>
            <a:ext cx="1319624" cy="783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kumimoji="1" lang="ru-RU" sz="1400" dirty="0" smtClean="0">
                <a:solidFill>
                  <a:srgbClr val="006699"/>
                </a:solidFill>
                <a:latin typeface="Impact" panose="020B0806030902050204" pitchFamily="34" charset="0"/>
              </a:rPr>
              <a:t>Региональная программа 2018-2022    </a:t>
            </a:r>
            <a:endParaRPr kumimoji="1" lang="ru-RU" sz="1400" dirty="0">
              <a:solidFill>
                <a:srgbClr val="006699"/>
              </a:solidFill>
              <a:latin typeface="Impact" panose="020B080603090205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619098" y="6972437"/>
            <a:ext cx="1598911" cy="783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kumimoji="1" lang="ru-RU" sz="1400" dirty="0" smtClean="0">
                <a:solidFill>
                  <a:srgbClr val="006699"/>
                </a:solidFill>
                <a:latin typeface="Impact" panose="020B0806030902050204" pitchFamily="34" charset="0"/>
              </a:rPr>
              <a:t>Муниципальные правила благоустройства    </a:t>
            </a:r>
            <a:endParaRPr kumimoji="1" lang="ru-RU" sz="1400" dirty="0">
              <a:solidFill>
                <a:srgbClr val="006699"/>
              </a:solidFill>
              <a:latin typeface="Impact" panose="020B0806030902050204" pitchFamily="34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10777475" y="6268128"/>
            <a:ext cx="421105" cy="4090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10500905" y="2485156"/>
            <a:ext cx="1205779" cy="3925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kumimoji="1" lang="ru-RU" sz="2000" dirty="0" smtClean="0">
                <a:solidFill>
                  <a:srgbClr val="006699"/>
                </a:solidFill>
                <a:latin typeface="Impact" panose="020B0806030902050204" pitchFamily="34" charset="0"/>
              </a:rPr>
              <a:t>31.12.2017</a:t>
            </a:r>
            <a:endParaRPr kumimoji="1" lang="ru-RU" sz="2000" dirty="0">
              <a:solidFill>
                <a:srgbClr val="006699"/>
              </a:solidFill>
              <a:latin typeface="Impact" panose="020B0806030902050204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0270061" y="6972436"/>
            <a:ext cx="1435931" cy="783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kumimoji="1" lang="ru-RU" sz="1400" dirty="0">
                <a:solidFill>
                  <a:srgbClr val="006699"/>
                </a:solidFill>
                <a:latin typeface="Impact" panose="020B0806030902050204" pitchFamily="34" charset="0"/>
              </a:rPr>
              <a:t>М</a:t>
            </a:r>
            <a:r>
              <a:rPr kumimoji="1" lang="ru-RU" sz="1400" dirty="0" smtClean="0">
                <a:solidFill>
                  <a:srgbClr val="006699"/>
                </a:solidFill>
                <a:latin typeface="Impact" panose="020B0806030902050204" pitchFamily="34" charset="0"/>
              </a:rPr>
              <a:t>униципальная программа 2018-2022    </a:t>
            </a:r>
            <a:endParaRPr kumimoji="1" lang="ru-RU" sz="1400" dirty="0">
              <a:solidFill>
                <a:srgbClr val="006699"/>
              </a:solidFill>
              <a:latin typeface="Impact" panose="020B0806030902050204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417931" y="5902900"/>
            <a:ext cx="2001244" cy="783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kumimoji="1" lang="ru-RU" sz="1400" dirty="0" smtClean="0">
                <a:solidFill>
                  <a:srgbClr val="006699"/>
                </a:solidFill>
                <a:latin typeface="Impact" panose="020B0806030902050204" pitchFamily="34" charset="0"/>
              </a:rPr>
              <a:t>Региональный закон об административной ответственности    </a:t>
            </a:r>
            <a:endParaRPr kumimoji="1" lang="ru-RU" sz="1400" dirty="0">
              <a:solidFill>
                <a:srgbClr val="006699"/>
              </a:solidFill>
              <a:latin typeface="Impact" panose="020B0806030902050204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8724621" y="2835548"/>
            <a:ext cx="1207382" cy="3925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kumimoji="1" lang="ru-RU" sz="2000" dirty="0" smtClean="0">
                <a:solidFill>
                  <a:srgbClr val="006699"/>
                </a:solidFill>
                <a:latin typeface="Impact" panose="020B0806030902050204" pitchFamily="34" charset="0"/>
              </a:rPr>
              <a:t>01.12.2017</a:t>
            </a:r>
            <a:endParaRPr kumimoji="1" lang="ru-RU" sz="2000" dirty="0">
              <a:solidFill>
                <a:srgbClr val="006699"/>
              </a:solidFill>
              <a:latin typeface="Impact" panose="020B0806030902050204" pitchFamily="34" charset="0"/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9104133" y="4302180"/>
            <a:ext cx="421105" cy="4090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8600973" y="4888520"/>
            <a:ext cx="1454679" cy="1014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kumimoji="1" lang="ru-RU" sz="1400" dirty="0" smtClean="0">
                <a:solidFill>
                  <a:srgbClr val="006699"/>
                </a:solidFill>
                <a:latin typeface="Impact" panose="020B0806030902050204" pitchFamily="34" charset="0"/>
              </a:rPr>
              <a:t>2 проекта общественных территорий на конкурс</a:t>
            </a:r>
            <a:endParaRPr kumimoji="1" lang="ru-RU" sz="1400" dirty="0">
              <a:solidFill>
                <a:srgbClr val="006699"/>
              </a:solidFill>
              <a:latin typeface="Impact" panose="020B0806030902050204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283221" y="2807891"/>
            <a:ext cx="1220206" cy="3925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kumimoji="1" lang="ru-RU" sz="2000" dirty="0" smtClean="0">
                <a:solidFill>
                  <a:srgbClr val="006699"/>
                </a:solidFill>
                <a:latin typeface="Impact" panose="020B0806030902050204" pitchFamily="34" charset="0"/>
              </a:rPr>
              <a:t>15.07.2017</a:t>
            </a:r>
            <a:endParaRPr kumimoji="1" lang="ru-RU" sz="2000" dirty="0">
              <a:solidFill>
                <a:srgbClr val="006699"/>
              </a:solidFill>
              <a:latin typeface="Impact" panose="020B0806030902050204" pitchFamily="34" charset="0"/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3637919" y="4291919"/>
            <a:ext cx="421105" cy="4090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2906447" y="4870082"/>
            <a:ext cx="1884048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kumimoji="1" lang="ru-RU" sz="1400" dirty="0" smtClean="0">
                <a:solidFill>
                  <a:srgbClr val="006699"/>
                </a:solidFill>
                <a:latin typeface="Impact" panose="020B0806030902050204" pitchFamily="34" charset="0"/>
              </a:rPr>
              <a:t>Перераспределение субсидии между МО</a:t>
            </a:r>
            <a:endParaRPr kumimoji="1" lang="ru-RU" sz="1400" dirty="0">
              <a:solidFill>
                <a:srgbClr val="006699"/>
              </a:solidFill>
              <a:latin typeface="Impact" panose="020B0806030902050204" pitchFamily="34" charset="0"/>
            </a:endParaRPr>
          </a:p>
        </p:txBody>
      </p:sp>
      <p:cxnSp>
        <p:nvCxnSpPr>
          <p:cNvPr id="32" name="Прямая соединительная линия 31"/>
          <p:cNvCxnSpPr>
            <a:endCxn id="8" idx="0"/>
          </p:cNvCxnSpPr>
          <p:nvPr/>
        </p:nvCxnSpPr>
        <p:spPr>
          <a:xfrm>
            <a:off x="1317451" y="3512902"/>
            <a:ext cx="1" cy="78927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2771413" y="3512902"/>
            <a:ext cx="609" cy="283513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3848471" y="3522293"/>
            <a:ext cx="1" cy="78927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7418554" y="3549512"/>
            <a:ext cx="1" cy="78927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9314684" y="3549013"/>
            <a:ext cx="1" cy="78927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10988028" y="3522293"/>
            <a:ext cx="609" cy="283513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7861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авнобедренный треугольник 8"/>
          <p:cNvSpPr/>
          <p:nvPr/>
        </p:nvSpPr>
        <p:spPr>
          <a:xfrm rot="1870634">
            <a:off x="8839659" y="5896561"/>
            <a:ext cx="562152" cy="3810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7"/>
          <p:cNvSpPr>
            <a:spLocks noChangeArrowheads="1"/>
          </p:cNvSpPr>
          <p:nvPr/>
        </p:nvSpPr>
        <p:spPr bwMode="auto">
          <a:xfrm>
            <a:off x="685800" y="3400327"/>
            <a:ext cx="1130968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kumimoji="1" lang="ru-RU" altLang="ru-RU" sz="4000" dirty="0" smtClean="0">
                <a:solidFill>
                  <a:srgbClr val="006699"/>
                </a:solidFill>
                <a:latin typeface="Impact" panose="020B0806030902050204" pitchFamily="34" charset="0"/>
              </a:rPr>
              <a:t>Спасибо за внимание</a:t>
            </a:r>
            <a:endParaRPr kumimoji="1" lang="ru-RU" altLang="ru-RU" sz="4000" dirty="0">
              <a:solidFill>
                <a:srgbClr val="006699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959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Прямоугольник 7"/>
          <p:cNvSpPr>
            <a:spLocks noChangeArrowheads="1"/>
          </p:cNvSpPr>
          <p:nvPr/>
        </p:nvSpPr>
        <p:spPr bwMode="auto">
          <a:xfrm>
            <a:off x="685800" y="609001"/>
            <a:ext cx="116395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ru-RU" altLang="ru-RU" sz="2400" dirty="0">
                <a:solidFill>
                  <a:srgbClr val="006699"/>
                </a:solidFill>
                <a:latin typeface="Impact" panose="020B0806030902050204" pitchFamily="34" charset="0"/>
              </a:rPr>
              <a:t>КОНТУР РЕАЛИЗАЦИИ </a:t>
            </a:r>
            <a:r>
              <a:rPr kumimoji="1" lang="ru-RU" altLang="ru-RU" sz="2400" dirty="0" smtClean="0">
                <a:solidFill>
                  <a:srgbClr val="006699"/>
                </a:solidFill>
                <a:latin typeface="Impact" panose="020B0806030902050204" pitchFamily="34" charset="0"/>
              </a:rPr>
              <a:t>ПРИОРИТЕТНОГО ПРОЕКТА </a:t>
            </a:r>
            <a:endParaRPr kumimoji="1" lang="ru-RU" altLang="ru-RU" sz="2400" dirty="0">
              <a:solidFill>
                <a:srgbClr val="006699"/>
              </a:solidFill>
              <a:latin typeface="Impact" panose="020B0806030902050204" pitchFamily="34" charset="0"/>
            </a:endParaRPr>
          </a:p>
          <a:p>
            <a:r>
              <a:rPr kumimoji="1" lang="ru-RU" altLang="ru-RU" sz="2400" dirty="0">
                <a:solidFill>
                  <a:srgbClr val="006699"/>
                </a:solidFill>
                <a:latin typeface="Impact" panose="020B0806030902050204" pitchFamily="34" charset="0"/>
              </a:rPr>
              <a:t>«ФОРМИРОВАНИЕ КОМФОРТНОЙ ГОРОДСКОЙ СРЕДЫ»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7772" y="1947681"/>
            <a:ext cx="390178" cy="412077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7772" y="2845339"/>
            <a:ext cx="390178" cy="412077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7772" y="3694501"/>
            <a:ext cx="390178" cy="412077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7772" y="4579957"/>
            <a:ext cx="390178" cy="412077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15239" y="5532363"/>
            <a:ext cx="390178" cy="412077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7772" y="6523216"/>
            <a:ext cx="390178" cy="412077"/>
          </a:xfrm>
          <a:prstGeom prst="rect">
            <a:avLst/>
          </a:prstGeom>
        </p:spPr>
      </p:pic>
      <p:sp>
        <p:nvSpPr>
          <p:cNvPr id="15" name="Текст 12"/>
          <p:cNvSpPr txBox="1">
            <a:spLocks/>
          </p:cNvSpPr>
          <p:nvPr/>
        </p:nvSpPr>
        <p:spPr>
          <a:xfrm>
            <a:off x="2691390" y="1990426"/>
            <a:ext cx="6939376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eaLnBrk="1" hangingPunct="1">
              <a:defRPr sz="1400" b="0" i="0">
                <a:solidFill>
                  <a:srgbClr val="00499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171470" eaLnBrk="1" hangingPunct="1">
              <a:defRPr>
                <a:latin typeface="+mn-lt"/>
                <a:ea typeface="+mn-ea"/>
                <a:cs typeface="+mn-cs"/>
              </a:defRPr>
            </a:lvl2pPr>
            <a:lvl3pPr marL="342938" eaLnBrk="1" hangingPunct="1">
              <a:defRPr>
                <a:latin typeface="+mn-lt"/>
                <a:ea typeface="+mn-ea"/>
                <a:cs typeface="+mn-cs"/>
              </a:defRPr>
            </a:lvl3pPr>
            <a:lvl4pPr marL="514409" eaLnBrk="1" hangingPunct="1">
              <a:defRPr>
                <a:latin typeface="+mn-lt"/>
                <a:ea typeface="+mn-ea"/>
                <a:cs typeface="+mn-cs"/>
              </a:defRPr>
            </a:lvl4pPr>
            <a:lvl5pPr marL="685877" eaLnBrk="1" hangingPunct="1">
              <a:defRPr>
                <a:latin typeface="+mn-lt"/>
                <a:ea typeface="+mn-ea"/>
                <a:cs typeface="+mn-cs"/>
              </a:defRPr>
            </a:lvl5pPr>
            <a:lvl6pPr marL="857347" eaLnBrk="1" hangingPunct="1">
              <a:defRPr>
                <a:latin typeface="+mn-lt"/>
                <a:ea typeface="+mn-ea"/>
                <a:cs typeface="+mn-cs"/>
              </a:defRPr>
            </a:lvl6pPr>
            <a:lvl7pPr marL="1028816" eaLnBrk="1" hangingPunct="1">
              <a:defRPr>
                <a:latin typeface="+mn-lt"/>
                <a:ea typeface="+mn-ea"/>
                <a:cs typeface="+mn-cs"/>
              </a:defRPr>
            </a:lvl7pPr>
            <a:lvl8pPr marL="1200285" eaLnBrk="1" hangingPunct="1">
              <a:defRPr>
                <a:latin typeface="+mn-lt"/>
                <a:ea typeface="+mn-ea"/>
                <a:cs typeface="+mn-cs"/>
              </a:defRPr>
            </a:lvl8pPr>
            <a:lvl9pPr marL="1371755" ea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ru-RU" sz="2400" dirty="0">
                <a:solidFill>
                  <a:srgbClr val="006699"/>
                </a:solidFill>
                <a:latin typeface="Impact" panose="020B0806030902050204" pitchFamily="34" charset="0"/>
                <a:ea typeface="+mn-ea"/>
                <a:cs typeface="+mn-cs"/>
              </a:rPr>
              <a:t>1665 муниципалитетов</a:t>
            </a:r>
          </a:p>
        </p:txBody>
      </p:sp>
      <p:sp>
        <p:nvSpPr>
          <p:cNvPr id="16" name="Текст 12"/>
          <p:cNvSpPr txBox="1">
            <a:spLocks/>
          </p:cNvSpPr>
          <p:nvPr/>
        </p:nvSpPr>
        <p:spPr>
          <a:xfrm>
            <a:off x="2691390" y="2866712"/>
            <a:ext cx="6939376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eaLnBrk="1" hangingPunct="1">
              <a:defRPr sz="1400" b="0" i="0">
                <a:solidFill>
                  <a:srgbClr val="00499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171470" eaLnBrk="1" hangingPunct="1">
              <a:defRPr>
                <a:latin typeface="+mn-lt"/>
                <a:ea typeface="+mn-ea"/>
                <a:cs typeface="+mn-cs"/>
              </a:defRPr>
            </a:lvl2pPr>
            <a:lvl3pPr marL="342938" eaLnBrk="1" hangingPunct="1">
              <a:defRPr>
                <a:latin typeface="+mn-lt"/>
                <a:ea typeface="+mn-ea"/>
                <a:cs typeface="+mn-cs"/>
              </a:defRPr>
            </a:lvl3pPr>
            <a:lvl4pPr marL="514409" eaLnBrk="1" hangingPunct="1">
              <a:defRPr>
                <a:latin typeface="+mn-lt"/>
                <a:ea typeface="+mn-ea"/>
                <a:cs typeface="+mn-cs"/>
              </a:defRPr>
            </a:lvl4pPr>
            <a:lvl5pPr marL="685877" eaLnBrk="1" hangingPunct="1">
              <a:defRPr>
                <a:latin typeface="+mn-lt"/>
                <a:ea typeface="+mn-ea"/>
                <a:cs typeface="+mn-cs"/>
              </a:defRPr>
            </a:lvl5pPr>
            <a:lvl6pPr marL="857347" eaLnBrk="1" hangingPunct="1">
              <a:defRPr>
                <a:latin typeface="+mn-lt"/>
                <a:ea typeface="+mn-ea"/>
                <a:cs typeface="+mn-cs"/>
              </a:defRPr>
            </a:lvl6pPr>
            <a:lvl7pPr marL="1028816" eaLnBrk="1" hangingPunct="1">
              <a:defRPr>
                <a:latin typeface="+mn-lt"/>
                <a:ea typeface="+mn-ea"/>
                <a:cs typeface="+mn-cs"/>
              </a:defRPr>
            </a:lvl7pPr>
            <a:lvl8pPr marL="1200285" eaLnBrk="1" hangingPunct="1">
              <a:defRPr>
                <a:latin typeface="+mn-lt"/>
                <a:ea typeface="+mn-ea"/>
                <a:cs typeface="+mn-cs"/>
              </a:defRPr>
            </a:lvl8pPr>
            <a:lvl9pPr marL="1371755" ea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ru-RU" sz="2400" dirty="0">
                <a:solidFill>
                  <a:srgbClr val="006699"/>
                </a:solidFill>
                <a:latin typeface="Impact" panose="020B0806030902050204" pitchFamily="34" charset="0"/>
                <a:ea typeface="+mn-ea"/>
                <a:cs typeface="+mn-cs"/>
              </a:rPr>
              <a:t>84,8 млн. человек</a:t>
            </a:r>
          </a:p>
        </p:txBody>
      </p:sp>
      <p:sp>
        <p:nvSpPr>
          <p:cNvPr id="17" name="Текст 12"/>
          <p:cNvSpPr txBox="1">
            <a:spLocks/>
          </p:cNvSpPr>
          <p:nvPr/>
        </p:nvSpPr>
        <p:spPr>
          <a:xfrm>
            <a:off x="2691389" y="3742998"/>
            <a:ext cx="5851031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1400" b="0" i="0">
                <a:solidFill>
                  <a:srgbClr val="00499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171470">
              <a:defRPr>
                <a:latin typeface="+mn-lt"/>
                <a:ea typeface="+mn-ea"/>
                <a:cs typeface="+mn-cs"/>
              </a:defRPr>
            </a:lvl2pPr>
            <a:lvl3pPr marL="342938">
              <a:defRPr>
                <a:latin typeface="+mn-lt"/>
                <a:ea typeface="+mn-ea"/>
                <a:cs typeface="+mn-cs"/>
              </a:defRPr>
            </a:lvl3pPr>
            <a:lvl4pPr marL="514409">
              <a:defRPr>
                <a:latin typeface="+mn-lt"/>
                <a:ea typeface="+mn-ea"/>
                <a:cs typeface="+mn-cs"/>
              </a:defRPr>
            </a:lvl4pPr>
            <a:lvl5pPr marL="685877">
              <a:defRPr>
                <a:latin typeface="+mn-lt"/>
                <a:ea typeface="+mn-ea"/>
                <a:cs typeface="+mn-cs"/>
              </a:defRPr>
            </a:lvl5pPr>
            <a:lvl6pPr marL="857347">
              <a:defRPr>
                <a:latin typeface="+mn-lt"/>
                <a:ea typeface="+mn-ea"/>
                <a:cs typeface="+mn-cs"/>
              </a:defRPr>
            </a:lvl6pPr>
            <a:lvl7pPr marL="1028816">
              <a:defRPr>
                <a:latin typeface="+mn-lt"/>
                <a:ea typeface="+mn-ea"/>
                <a:cs typeface="+mn-cs"/>
              </a:defRPr>
            </a:lvl7pPr>
            <a:lvl8pPr marL="1200285">
              <a:defRPr>
                <a:latin typeface="+mn-lt"/>
                <a:ea typeface="+mn-ea"/>
                <a:cs typeface="+mn-cs"/>
              </a:defRPr>
            </a:lvl8pPr>
            <a:lvl9pPr marL="1371755">
              <a:defRPr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ru-RU" sz="2400" dirty="0">
                <a:solidFill>
                  <a:srgbClr val="006699"/>
                </a:solidFill>
                <a:latin typeface="Impact" panose="020B0806030902050204" pitchFamily="34" charset="0"/>
                <a:ea typeface="+mn-ea"/>
                <a:cs typeface="+mn-cs"/>
              </a:rPr>
              <a:t>более 2200 общественных территорий </a:t>
            </a:r>
          </a:p>
        </p:txBody>
      </p:sp>
      <p:sp>
        <p:nvSpPr>
          <p:cNvPr id="18" name="Текст 12"/>
          <p:cNvSpPr txBox="1">
            <a:spLocks/>
          </p:cNvSpPr>
          <p:nvPr/>
        </p:nvSpPr>
        <p:spPr>
          <a:xfrm>
            <a:off x="2691389" y="4648366"/>
            <a:ext cx="5052838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1400" b="0" i="0">
                <a:solidFill>
                  <a:srgbClr val="00499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171470">
              <a:defRPr>
                <a:latin typeface="+mn-lt"/>
                <a:ea typeface="+mn-ea"/>
                <a:cs typeface="+mn-cs"/>
              </a:defRPr>
            </a:lvl2pPr>
            <a:lvl3pPr marL="342938">
              <a:defRPr>
                <a:latin typeface="+mn-lt"/>
                <a:ea typeface="+mn-ea"/>
                <a:cs typeface="+mn-cs"/>
              </a:defRPr>
            </a:lvl3pPr>
            <a:lvl4pPr marL="514409">
              <a:defRPr>
                <a:latin typeface="+mn-lt"/>
                <a:ea typeface="+mn-ea"/>
                <a:cs typeface="+mn-cs"/>
              </a:defRPr>
            </a:lvl4pPr>
            <a:lvl5pPr marL="685877">
              <a:defRPr>
                <a:latin typeface="+mn-lt"/>
                <a:ea typeface="+mn-ea"/>
                <a:cs typeface="+mn-cs"/>
              </a:defRPr>
            </a:lvl5pPr>
            <a:lvl6pPr marL="857347">
              <a:defRPr>
                <a:latin typeface="+mn-lt"/>
                <a:ea typeface="+mn-ea"/>
                <a:cs typeface="+mn-cs"/>
              </a:defRPr>
            </a:lvl6pPr>
            <a:lvl7pPr marL="1028816">
              <a:defRPr>
                <a:latin typeface="+mn-lt"/>
                <a:ea typeface="+mn-ea"/>
                <a:cs typeface="+mn-cs"/>
              </a:defRPr>
            </a:lvl7pPr>
            <a:lvl8pPr marL="1200285">
              <a:defRPr>
                <a:latin typeface="+mn-lt"/>
                <a:ea typeface="+mn-ea"/>
                <a:cs typeface="+mn-cs"/>
              </a:defRPr>
            </a:lvl8pPr>
            <a:lvl9pPr marL="1371755">
              <a:defRPr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ru-RU" sz="2400" dirty="0">
                <a:solidFill>
                  <a:srgbClr val="006699"/>
                </a:solidFill>
                <a:latin typeface="Impact" panose="020B0806030902050204" pitchFamily="34" charset="0"/>
                <a:ea typeface="+mn-ea"/>
                <a:cs typeface="+mn-cs"/>
              </a:rPr>
              <a:t>более 15000 дворовых территорий </a:t>
            </a:r>
          </a:p>
        </p:txBody>
      </p:sp>
      <p:sp>
        <p:nvSpPr>
          <p:cNvPr id="19" name="Текст 12"/>
          <p:cNvSpPr txBox="1">
            <a:spLocks/>
          </p:cNvSpPr>
          <p:nvPr/>
        </p:nvSpPr>
        <p:spPr>
          <a:xfrm>
            <a:off x="2691389" y="5553735"/>
            <a:ext cx="5052838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1400" b="0" i="0">
                <a:solidFill>
                  <a:srgbClr val="00499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171470">
              <a:defRPr>
                <a:latin typeface="+mn-lt"/>
                <a:ea typeface="+mn-ea"/>
                <a:cs typeface="+mn-cs"/>
              </a:defRPr>
            </a:lvl2pPr>
            <a:lvl3pPr marL="342938">
              <a:defRPr>
                <a:latin typeface="+mn-lt"/>
                <a:ea typeface="+mn-ea"/>
                <a:cs typeface="+mn-cs"/>
              </a:defRPr>
            </a:lvl3pPr>
            <a:lvl4pPr marL="514409">
              <a:defRPr>
                <a:latin typeface="+mn-lt"/>
                <a:ea typeface="+mn-ea"/>
                <a:cs typeface="+mn-cs"/>
              </a:defRPr>
            </a:lvl4pPr>
            <a:lvl5pPr marL="685877">
              <a:defRPr>
                <a:latin typeface="+mn-lt"/>
                <a:ea typeface="+mn-ea"/>
                <a:cs typeface="+mn-cs"/>
              </a:defRPr>
            </a:lvl5pPr>
            <a:lvl6pPr marL="857347">
              <a:defRPr>
                <a:latin typeface="+mn-lt"/>
                <a:ea typeface="+mn-ea"/>
                <a:cs typeface="+mn-cs"/>
              </a:defRPr>
            </a:lvl6pPr>
            <a:lvl7pPr marL="1028816">
              <a:defRPr>
                <a:latin typeface="+mn-lt"/>
                <a:ea typeface="+mn-ea"/>
                <a:cs typeface="+mn-cs"/>
              </a:defRPr>
            </a:lvl7pPr>
            <a:lvl8pPr marL="1200285">
              <a:defRPr>
                <a:latin typeface="+mn-lt"/>
                <a:ea typeface="+mn-ea"/>
                <a:cs typeface="+mn-cs"/>
              </a:defRPr>
            </a:lvl8pPr>
            <a:lvl9pPr marL="1371755">
              <a:defRPr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ru-RU" sz="2400" dirty="0">
                <a:solidFill>
                  <a:srgbClr val="006699"/>
                </a:solidFill>
                <a:latin typeface="Impact" panose="020B0806030902050204" pitchFamily="34" charset="0"/>
                <a:ea typeface="+mn-ea"/>
                <a:cs typeface="+mn-cs"/>
              </a:rPr>
              <a:t>220 парков в малых городах</a:t>
            </a:r>
          </a:p>
        </p:txBody>
      </p:sp>
      <p:sp>
        <p:nvSpPr>
          <p:cNvPr id="20" name="Текст 12"/>
          <p:cNvSpPr txBox="1">
            <a:spLocks/>
          </p:cNvSpPr>
          <p:nvPr/>
        </p:nvSpPr>
        <p:spPr>
          <a:xfrm>
            <a:off x="2691389" y="6544588"/>
            <a:ext cx="5052838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1400" b="0" i="0">
                <a:solidFill>
                  <a:srgbClr val="00499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171470">
              <a:defRPr>
                <a:latin typeface="+mn-lt"/>
                <a:ea typeface="+mn-ea"/>
                <a:cs typeface="+mn-cs"/>
              </a:defRPr>
            </a:lvl2pPr>
            <a:lvl3pPr marL="342938">
              <a:defRPr>
                <a:latin typeface="+mn-lt"/>
                <a:ea typeface="+mn-ea"/>
                <a:cs typeface="+mn-cs"/>
              </a:defRPr>
            </a:lvl3pPr>
            <a:lvl4pPr marL="514409">
              <a:defRPr>
                <a:latin typeface="+mn-lt"/>
                <a:ea typeface="+mn-ea"/>
                <a:cs typeface="+mn-cs"/>
              </a:defRPr>
            </a:lvl4pPr>
            <a:lvl5pPr marL="685877">
              <a:defRPr>
                <a:latin typeface="+mn-lt"/>
                <a:ea typeface="+mn-ea"/>
                <a:cs typeface="+mn-cs"/>
              </a:defRPr>
            </a:lvl5pPr>
            <a:lvl6pPr marL="857347">
              <a:defRPr>
                <a:latin typeface="+mn-lt"/>
                <a:ea typeface="+mn-ea"/>
                <a:cs typeface="+mn-cs"/>
              </a:defRPr>
            </a:lvl6pPr>
            <a:lvl7pPr marL="1028816">
              <a:defRPr>
                <a:latin typeface="+mn-lt"/>
                <a:ea typeface="+mn-ea"/>
                <a:cs typeface="+mn-cs"/>
              </a:defRPr>
            </a:lvl7pPr>
            <a:lvl8pPr marL="1200285">
              <a:defRPr>
                <a:latin typeface="+mn-lt"/>
                <a:ea typeface="+mn-ea"/>
                <a:cs typeface="+mn-cs"/>
              </a:defRPr>
            </a:lvl8pPr>
            <a:lvl9pPr marL="1371755">
              <a:defRPr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ru-RU" sz="2400" dirty="0">
                <a:solidFill>
                  <a:srgbClr val="006699"/>
                </a:solidFill>
                <a:latin typeface="Impact" panose="020B0806030902050204" pitchFamily="34" charset="0"/>
                <a:ea typeface="+mn-ea"/>
                <a:cs typeface="+mn-cs"/>
              </a:rPr>
              <a:t>42,2 млрд. рублей</a:t>
            </a:r>
          </a:p>
        </p:txBody>
      </p:sp>
    </p:spTree>
    <p:extLst>
      <p:ext uri="{BB962C8B-B14F-4D97-AF65-F5344CB8AC3E}">
        <p14:creationId xmlns:p14="http://schemas.microsoft.com/office/powerpoint/2010/main" val="924855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Прямоугольник 7"/>
          <p:cNvSpPr>
            <a:spLocks noChangeArrowheads="1"/>
          </p:cNvSpPr>
          <p:nvPr/>
        </p:nvSpPr>
        <p:spPr bwMode="auto">
          <a:xfrm>
            <a:off x="685800" y="609001"/>
            <a:ext cx="116395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ru-RU" altLang="ru-RU" sz="2400" dirty="0" smtClean="0">
                <a:solidFill>
                  <a:srgbClr val="006699"/>
                </a:solidFill>
                <a:latin typeface="Impact" panose="020B0806030902050204" pitchFamily="34" charset="0"/>
              </a:rPr>
              <a:t>НАПРАВЛЕНИЯ </a:t>
            </a:r>
            <a:r>
              <a:rPr kumimoji="1" lang="ru-RU" altLang="ru-RU" sz="2400" dirty="0">
                <a:solidFill>
                  <a:srgbClr val="006699"/>
                </a:solidFill>
                <a:latin typeface="Impact" panose="020B0806030902050204" pitchFamily="34" charset="0"/>
              </a:rPr>
              <a:t>РЕАЛИЗАЦИИ </a:t>
            </a:r>
            <a:r>
              <a:rPr kumimoji="1" lang="ru-RU" altLang="ru-RU" sz="2400" dirty="0" smtClean="0">
                <a:solidFill>
                  <a:srgbClr val="006699"/>
                </a:solidFill>
                <a:latin typeface="Impact" panose="020B0806030902050204" pitchFamily="34" charset="0"/>
              </a:rPr>
              <a:t>ПРИОРИТЕТНОГО ПРОЕКТА </a:t>
            </a:r>
            <a:endParaRPr kumimoji="1" lang="ru-RU" altLang="ru-RU" sz="2400" dirty="0">
              <a:solidFill>
                <a:srgbClr val="006699"/>
              </a:solidFill>
              <a:latin typeface="Impact" panose="020B0806030902050204" pitchFamily="34" charset="0"/>
            </a:endParaRPr>
          </a:p>
          <a:p>
            <a:r>
              <a:rPr kumimoji="1" lang="ru-RU" altLang="ru-RU" sz="2400" dirty="0">
                <a:solidFill>
                  <a:srgbClr val="006699"/>
                </a:solidFill>
                <a:latin typeface="Impact" panose="020B0806030902050204" pitchFamily="34" charset="0"/>
              </a:rPr>
              <a:t>«ФОРМИРОВАНИЕ КОМФОРТНОЙ ГОРОДСКОЙ СРЕДЫ»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6342" y="1832828"/>
            <a:ext cx="368775" cy="389473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1646" y="6797561"/>
            <a:ext cx="441289" cy="466057"/>
          </a:xfrm>
          <a:prstGeom prst="rect">
            <a:avLst/>
          </a:prstGeom>
        </p:spPr>
      </p:pic>
      <p:sp>
        <p:nvSpPr>
          <p:cNvPr id="19" name="Текст 12"/>
          <p:cNvSpPr txBox="1">
            <a:spLocks/>
          </p:cNvSpPr>
          <p:nvPr/>
        </p:nvSpPr>
        <p:spPr>
          <a:xfrm>
            <a:off x="6060207" y="1767418"/>
            <a:ext cx="6669179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1400" b="0" i="0">
                <a:solidFill>
                  <a:srgbClr val="00499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171470">
              <a:defRPr>
                <a:latin typeface="+mn-lt"/>
                <a:ea typeface="+mn-ea"/>
                <a:cs typeface="+mn-cs"/>
              </a:defRPr>
            </a:lvl2pPr>
            <a:lvl3pPr marL="342938">
              <a:defRPr>
                <a:latin typeface="+mn-lt"/>
                <a:ea typeface="+mn-ea"/>
                <a:cs typeface="+mn-cs"/>
              </a:defRPr>
            </a:lvl3pPr>
            <a:lvl4pPr marL="514409">
              <a:defRPr>
                <a:latin typeface="+mn-lt"/>
                <a:ea typeface="+mn-ea"/>
                <a:cs typeface="+mn-cs"/>
              </a:defRPr>
            </a:lvl4pPr>
            <a:lvl5pPr marL="685877">
              <a:defRPr>
                <a:latin typeface="+mn-lt"/>
                <a:ea typeface="+mn-ea"/>
                <a:cs typeface="+mn-cs"/>
              </a:defRPr>
            </a:lvl5pPr>
            <a:lvl6pPr marL="857347">
              <a:defRPr>
                <a:latin typeface="+mn-lt"/>
                <a:ea typeface="+mn-ea"/>
                <a:cs typeface="+mn-cs"/>
              </a:defRPr>
            </a:lvl6pPr>
            <a:lvl7pPr marL="1028816">
              <a:defRPr>
                <a:latin typeface="+mn-lt"/>
                <a:ea typeface="+mn-ea"/>
                <a:cs typeface="+mn-cs"/>
              </a:defRPr>
            </a:lvl7pPr>
            <a:lvl8pPr marL="1200285">
              <a:defRPr>
                <a:latin typeface="+mn-lt"/>
                <a:ea typeface="+mn-ea"/>
                <a:cs typeface="+mn-cs"/>
              </a:defRPr>
            </a:lvl8pPr>
            <a:lvl9pPr marL="1371755">
              <a:defRPr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ru-RU" sz="2800" i="1" dirty="0" smtClean="0">
                <a:solidFill>
                  <a:srgbClr val="006699"/>
                </a:solidFill>
                <a:latin typeface="Impact" panose="020B0806030902050204" pitchFamily="34" charset="0"/>
                <a:ea typeface="+mn-ea"/>
                <a:cs typeface="+mn-cs"/>
              </a:rPr>
              <a:t>благоустройство дворовых территорий</a:t>
            </a:r>
            <a:endParaRPr kumimoji="1" lang="ru-RU" sz="2800" i="1" dirty="0">
              <a:solidFill>
                <a:srgbClr val="006699"/>
              </a:solidFill>
              <a:latin typeface="Impact" panose="020B0806030902050204" pitchFamily="34" charset="0"/>
              <a:ea typeface="+mn-ea"/>
              <a:cs typeface="+mn-cs"/>
            </a:endParaRPr>
          </a:p>
        </p:txBody>
      </p:sp>
      <p:sp>
        <p:nvSpPr>
          <p:cNvPr id="21" name="Текст 12"/>
          <p:cNvSpPr txBox="1">
            <a:spLocks/>
          </p:cNvSpPr>
          <p:nvPr/>
        </p:nvSpPr>
        <p:spPr>
          <a:xfrm>
            <a:off x="914398" y="6862526"/>
            <a:ext cx="7124538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1400" b="0" i="0">
                <a:solidFill>
                  <a:srgbClr val="00499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171470">
              <a:defRPr>
                <a:latin typeface="+mn-lt"/>
                <a:ea typeface="+mn-ea"/>
                <a:cs typeface="+mn-cs"/>
              </a:defRPr>
            </a:lvl2pPr>
            <a:lvl3pPr marL="342938">
              <a:defRPr>
                <a:latin typeface="+mn-lt"/>
                <a:ea typeface="+mn-ea"/>
                <a:cs typeface="+mn-cs"/>
              </a:defRPr>
            </a:lvl3pPr>
            <a:lvl4pPr marL="514409">
              <a:defRPr>
                <a:latin typeface="+mn-lt"/>
                <a:ea typeface="+mn-ea"/>
                <a:cs typeface="+mn-cs"/>
              </a:defRPr>
            </a:lvl4pPr>
            <a:lvl5pPr marL="685877">
              <a:defRPr>
                <a:latin typeface="+mn-lt"/>
                <a:ea typeface="+mn-ea"/>
                <a:cs typeface="+mn-cs"/>
              </a:defRPr>
            </a:lvl5pPr>
            <a:lvl6pPr marL="857347">
              <a:defRPr>
                <a:latin typeface="+mn-lt"/>
                <a:ea typeface="+mn-ea"/>
                <a:cs typeface="+mn-cs"/>
              </a:defRPr>
            </a:lvl6pPr>
            <a:lvl7pPr marL="1028816">
              <a:defRPr>
                <a:latin typeface="+mn-lt"/>
                <a:ea typeface="+mn-ea"/>
                <a:cs typeface="+mn-cs"/>
              </a:defRPr>
            </a:lvl7pPr>
            <a:lvl8pPr marL="1200285">
              <a:defRPr>
                <a:latin typeface="+mn-lt"/>
                <a:ea typeface="+mn-ea"/>
                <a:cs typeface="+mn-cs"/>
              </a:defRPr>
            </a:lvl8pPr>
            <a:lvl9pPr marL="1371755">
              <a:defRPr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ru-RU" sz="2800" i="1" dirty="0">
                <a:solidFill>
                  <a:srgbClr val="006699"/>
                </a:solidFill>
                <a:latin typeface="Impact" panose="020B0806030902050204" pitchFamily="34" charset="0"/>
                <a:ea typeface="+mn-ea"/>
                <a:cs typeface="+mn-cs"/>
              </a:rPr>
              <a:t>благоустройство общественных пространств</a:t>
            </a:r>
          </a:p>
        </p:txBody>
      </p:sp>
      <p:pic>
        <p:nvPicPr>
          <p:cNvPr id="22" name="Рисунок 21" descr="ui-51c2d1fbb3cb48"/>
          <p:cNvPicPr/>
          <p:nvPr/>
        </p:nvPicPr>
        <p:blipFill>
          <a:blip r:embed="rId5" cstate="print"/>
          <a:srcRect t="15016" b="21246"/>
          <a:stretch>
            <a:fillRect/>
          </a:stretch>
        </p:blipFill>
        <p:spPr bwMode="auto">
          <a:xfrm>
            <a:off x="1398291" y="1864653"/>
            <a:ext cx="3669631" cy="1815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1862" y="5367931"/>
            <a:ext cx="3850964" cy="1925482"/>
          </a:xfrm>
          <a:prstGeom prst="rect">
            <a:avLst/>
          </a:prstGeom>
        </p:spPr>
      </p:pic>
      <p:sp>
        <p:nvSpPr>
          <p:cNvPr id="24" name="Текст 12"/>
          <p:cNvSpPr txBox="1">
            <a:spLocks/>
          </p:cNvSpPr>
          <p:nvPr/>
        </p:nvSpPr>
        <p:spPr>
          <a:xfrm>
            <a:off x="5865117" y="3357037"/>
            <a:ext cx="6669179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1400" b="0" i="0">
                <a:solidFill>
                  <a:srgbClr val="00499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171470">
              <a:defRPr>
                <a:latin typeface="+mn-lt"/>
                <a:ea typeface="+mn-ea"/>
                <a:cs typeface="+mn-cs"/>
              </a:defRPr>
            </a:lvl2pPr>
            <a:lvl3pPr marL="342938">
              <a:defRPr>
                <a:latin typeface="+mn-lt"/>
                <a:ea typeface="+mn-ea"/>
                <a:cs typeface="+mn-cs"/>
              </a:defRPr>
            </a:lvl3pPr>
            <a:lvl4pPr marL="514409">
              <a:defRPr>
                <a:latin typeface="+mn-lt"/>
                <a:ea typeface="+mn-ea"/>
                <a:cs typeface="+mn-cs"/>
              </a:defRPr>
            </a:lvl4pPr>
            <a:lvl5pPr marL="685877">
              <a:defRPr>
                <a:latin typeface="+mn-lt"/>
                <a:ea typeface="+mn-ea"/>
                <a:cs typeface="+mn-cs"/>
              </a:defRPr>
            </a:lvl5pPr>
            <a:lvl6pPr marL="857347">
              <a:defRPr>
                <a:latin typeface="+mn-lt"/>
                <a:ea typeface="+mn-ea"/>
                <a:cs typeface="+mn-cs"/>
              </a:defRPr>
            </a:lvl6pPr>
            <a:lvl7pPr marL="1028816">
              <a:defRPr>
                <a:latin typeface="+mn-lt"/>
                <a:ea typeface="+mn-ea"/>
                <a:cs typeface="+mn-cs"/>
              </a:defRPr>
            </a:lvl7pPr>
            <a:lvl8pPr marL="1200285">
              <a:defRPr>
                <a:latin typeface="+mn-lt"/>
                <a:ea typeface="+mn-ea"/>
                <a:cs typeface="+mn-cs"/>
              </a:defRPr>
            </a:lvl8pPr>
            <a:lvl9pPr marL="1371755">
              <a:defRPr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ru-RU" sz="2000" dirty="0">
                <a:solidFill>
                  <a:srgbClr val="006699"/>
                </a:solidFill>
                <a:latin typeface="Impact" panose="020B0806030902050204" pitchFamily="34" charset="0"/>
                <a:ea typeface="+mn-ea"/>
                <a:cs typeface="+mn-cs"/>
              </a:rPr>
              <a:t>освещение дворовых территорий</a:t>
            </a:r>
          </a:p>
        </p:txBody>
      </p:sp>
      <p:sp>
        <p:nvSpPr>
          <p:cNvPr id="25" name="Текст 12"/>
          <p:cNvSpPr txBox="1">
            <a:spLocks/>
          </p:cNvSpPr>
          <p:nvPr/>
        </p:nvSpPr>
        <p:spPr>
          <a:xfrm>
            <a:off x="5865117" y="3780479"/>
            <a:ext cx="6669179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1400" b="0" i="0">
                <a:solidFill>
                  <a:srgbClr val="00499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171470">
              <a:defRPr>
                <a:latin typeface="+mn-lt"/>
                <a:ea typeface="+mn-ea"/>
                <a:cs typeface="+mn-cs"/>
              </a:defRPr>
            </a:lvl2pPr>
            <a:lvl3pPr marL="342938">
              <a:defRPr>
                <a:latin typeface="+mn-lt"/>
                <a:ea typeface="+mn-ea"/>
                <a:cs typeface="+mn-cs"/>
              </a:defRPr>
            </a:lvl3pPr>
            <a:lvl4pPr marL="514409">
              <a:defRPr>
                <a:latin typeface="+mn-lt"/>
                <a:ea typeface="+mn-ea"/>
                <a:cs typeface="+mn-cs"/>
              </a:defRPr>
            </a:lvl4pPr>
            <a:lvl5pPr marL="685877">
              <a:defRPr>
                <a:latin typeface="+mn-lt"/>
                <a:ea typeface="+mn-ea"/>
                <a:cs typeface="+mn-cs"/>
              </a:defRPr>
            </a:lvl5pPr>
            <a:lvl6pPr marL="857347">
              <a:defRPr>
                <a:latin typeface="+mn-lt"/>
                <a:ea typeface="+mn-ea"/>
                <a:cs typeface="+mn-cs"/>
              </a:defRPr>
            </a:lvl6pPr>
            <a:lvl7pPr marL="1028816">
              <a:defRPr>
                <a:latin typeface="+mn-lt"/>
                <a:ea typeface="+mn-ea"/>
                <a:cs typeface="+mn-cs"/>
              </a:defRPr>
            </a:lvl7pPr>
            <a:lvl8pPr marL="1200285">
              <a:defRPr>
                <a:latin typeface="+mn-lt"/>
                <a:ea typeface="+mn-ea"/>
                <a:cs typeface="+mn-cs"/>
              </a:defRPr>
            </a:lvl8pPr>
            <a:lvl9pPr marL="1371755">
              <a:defRPr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ru-RU" sz="2000" dirty="0">
                <a:solidFill>
                  <a:srgbClr val="006699"/>
                </a:solidFill>
                <a:latin typeface="Impact" panose="020B0806030902050204" pitchFamily="34" charset="0"/>
                <a:ea typeface="+mn-ea"/>
                <a:cs typeface="+mn-cs"/>
              </a:rPr>
              <a:t>установка скамеек, урн</a:t>
            </a:r>
          </a:p>
        </p:txBody>
      </p:sp>
      <p:sp>
        <p:nvSpPr>
          <p:cNvPr id="26" name="Текст 12"/>
          <p:cNvSpPr txBox="1">
            <a:spLocks/>
          </p:cNvSpPr>
          <p:nvPr/>
        </p:nvSpPr>
        <p:spPr>
          <a:xfrm>
            <a:off x="5865117" y="2930627"/>
            <a:ext cx="6669179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1400" b="0" i="0">
                <a:solidFill>
                  <a:srgbClr val="00499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171470">
              <a:defRPr>
                <a:latin typeface="+mn-lt"/>
                <a:ea typeface="+mn-ea"/>
                <a:cs typeface="+mn-cs"/>
              </a:defRPr>
            </a:lvl2pPr>
            <a:lvl3pPr marL="342938">
              <a:defRPr>
                <a:latin typeface="+mn-lt"/>
                <a:ea typeface="+mn-ea"/>
                <a:cs typeface="+mn-cs"/>
              </a:defRPr>
            </a:lvl3pPr>
            <a:lvl4pPr marL="514409">
              <a:defRPr>
                <a:latin typeface="+mn-lt"/>
                <a:ea typeface="+mn-ea"/>
                <a:cs typeface="+mn-cs"/>
              </a:defRPr>
            </a:lvl4pPr>
            <a:lvl5pPr marL="685877">
              <a:defRPr>
                <a:latin typeface="+mn-lt"/>
                <a:ea typeface="+mn-ea"/>
                <a:cs typeface="+mn-cs"/>
              </a:defRPr>
            </a:lvl5pPr>
            <a:lvl6pPr marL="857347">
              <a:defRPr>
                <a:latin typeface="+mn-lt"/>
                <a:ea typeface="+mn-ea"/>
                <a:cs typeface="+mn-cs"/>
              </a:defRPr>
            </a:lvl6pPr>
            <a:lvl7pPr marL="1028816">
              <a:defRPr>
                <a:latin typeface="+mn-lt"/>
                <a:ea typeface="+mn-ea"/>
                <a:cs typeface="+mn-cs"/>
              </a:defRPr>
            </a:lvl7pPr>
            <a:lvl8pPr marL="1200285">
              <a:defRPr>
                <a:latin typeface="+mn-lt"/>
                <a:ea typeface="+mn-ea"/>
                <a:cs typeface="+mn-cs"/>
              </a:defRPr>
            </a:lvl8pPr>
            <a:lvl9pPr marL="1371755">
              <a:defRPr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ru-RU" sz="2000" dirty="0" smtClean="0">
                <a:solidFill>
                  <a:srgbClr val="006699"/>
                </a:solidFill>
                <a:latin typeface="Impact" panose="020B0806030902050204" pitchFamily="34" charset="0"/>
                <a:ea typeface="+mn-ea"/>
                <a:cs typeface="+mn-cs"/>
              </a:rPr>
              <a:t>ремонт дворовых проездов</a:t>
            </a:r>
            <a:endParaRPr kumimoji="1" lang="ru-RU" sz="2000" dirty="0">
              <a:solidFill>
                <a:srgbClr val="006699"/>
              </a:solidFill>
              <a:latin typeface="Impact" panose="020B0806030902050204" pitchFamily="34" charset="0"/>
              <a:ea typeface="+mn-ea"/>
              <a:cs typeface="+mn-cs"/>
            </a:endParaRPr>
          </a:p>
        </p:txBody>
      </p:sp>
      <p:sp>
        <p:nvSpPr>
          <p:cNvPr id="27" name="Текст 12"/>
          <p:cNvSpPr txBox="1">
            <a:spLocks/>
          </p:cNvSpPr>
          <p:nvPr/>
        </p:nvSpPr>
        <p:spPr>
          <a:xfrm>
            <a:off x="5516225" y="2449377"/>
            <a:ext cx="6669179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1400" b="0" i="0">
                <a:solidFill>
                  <a:srgbClr val="00499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171470">
              <a:defRPr>
                <a:latin typeface="+mn-lt"/>
                <a:ea typeface="+mn-ea"/>
                <a:cs typeface="+mn-cs"/>
              </a:defRPr>
            </a:lvl2pPr>
            <a:lvl3pPr marL="342938">
              <a:defRPr>
                <a:latin typeface="+mn-lt"/>
                <a:ea typeface="+mn-ea"/>
                <a:cs typeface="+mn-cs"/>
              </a:defRPr>
            </a:lvl3pPr>
            <a:lvl4pPr marL="514409">
              <a:defRPr>
                <a:latin typeface="+mn-lt"/>
                <a:ea typeface="+mn-ea"/>
                <a:cs typeface="+mn-cs"/>
              </a:defRPr>
            </a:lvl4pPr>
            <a:lvl5pPr marL="685877">
              <a:defRPr>
                <a:latin typeface="+mn-lt"/>
                <a:ea typeface="+mn-ea"/>
                <a:cs typeface="+mn-cs"/>
              </a:defRPr>
            </a:lvl5pPr>
            <a:lvl6pPr marL="857347">
              <a:defRPr>
                <a:latin typeface="+mn-lt"/>
                <a:ea typeface="+mn-ea"/>
                <a:cs typeface="+mn-cs"/>
              </a:defRPr>
            </a:lvl6pPr>
            <a:lvl7pPr marL="1028816">
              <a:defRPr>
                <a:latin typeface="+mn-lt"/>
                <a:ea typeface="+mn-ea"/>
                <a:cs typeface="+mn-cs"/>
              </a:defRPr>
            </a:lvl7pPr>
            <a:lvl8pPr marL="1200285">
              <a:defRPr>
                <a:latin typeface="+mn-lt"/>
                <a:ea typeface="+mn-ea"/>
                <a:cs typeface="+mn-cs"/>
              </a:defRPr>
            </a:lvl8pPr>
            <a:lvl9pPr marL="1371755">
              <a:defRPr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ru-RU" sz="2400" dirty="0" smtClean="0">
                <a:solidFill>
                  <a:srgbClr val="006699"/>
                </a:solidFill>
                <a:latin typeface="Impact" panose="020B0806030902050204" pitchFamily="34" charset="0"/>
                <a:ea typeface="+mn-ea"/>
                <a:cs typeface="+mn-cs"/>
              </a:rPr>
              <a:t>МИНИМАЛЬНЫЙ ПЕРЕЧЕНЬ РАБОТ</a:t>
            </a:r>
            <a:endParaRPr kumimoji="1" lang="ru-RU" sz="2400" dirty="0">
              <a:solidFill>
                <a:srgbClr val="006699"/>
              </a:solidFill>
              <a:latin typeface="Impact" panose="020B0806030902050204" pitchFamily="34" charset="0"/>
              <a:ea typeface="+mn-ea"/>
              <a:cs typeface="+mn-cs"/>
            </a:endParaRPr>
          </a:p>
        </p:txBody>
      </p:sp>
      <p:sp>
        <p:nvSpPr>
          <p:cNvPr id="28" name="Текст 12"/>
          <p:cNvSpPr txBox="1">
            <a:spLocks/>
          </p:cNvSpPr>
          <p:nvPr/>
        </p:nvSpPr>
        <p:spPr>
          <a:xfrm>
            <a:off x="2346139" y="5233627"/>
            <a:ext cx="6669179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1400" b="0" i="0">
                <a:solidFill>
                  <a:srgbClr val="00499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171470">
              <a:defRPr>
                <a:latin typeface="+mn-lt"/>
                <a:ea typeface="+mn-ea"/>
                <a:cs typeface="+mn-cs"/>
              </a:defRPr>
            </a:lvl2pPr>
            <a:lvl3pPr marL="342938">
              <a:defRPr>
                <a:latin typeface="+mn-lt"/>
                <a:ea typeface="+mn-ea"/>
                <a:cs typeface="+mn-cs"/>
              </a:defRPr>
            </a:lvl3pPr>
            <a:lvl4pPr marL="514409">
              <a:defRPr>
                <a:latin typeface="+mn-lt"/>
                <a:ea typeface="+mn-ea"/>
                <a:cs typeface="+mn-cs"/>
              </a:defRPr>
            </a:lvl4pPr>
            <a:lvl5pPr marL="685877">
              <a:defRPr>
                <a:latin typeface="+mn-lt"/>
                <a:ea typeface="+mn-ea"/>
                <a:cs typeface="+mn-cs"/>
              </a:defRPr>
            </a:lvl5pPr>
            <a:lvl6pPr marL="857347">
              <a:defRPr>
                <a:latin typeface="+mn-lt"/>
                <a:ea typeface="+mn-ea"/>
                <a:cs typeface="+mn-cs"/>
              </a:defRPr>
            </a:lvl6pPr>
            <a:lvl7pPr marL="1028816">
              <a:defRPr>
                <a:latin typeface="+mn-lt"/>
                <a:ea typeface="+mn-ea"/>
                <a:cs typeface="+mn-cs"/>
              </a:defRPr>
            </a:lvl7pPr>
            <a:lvl8pPr marL="1200285">
              <a:defRPr>
                <a:latin typeface="+mn-lt"/>
                <a:ea typeface="+mn-ea"/>
                <a:cs typeface="+mn-cs"/>
              </a:defRPr>
            </a:lvl8pPr>
            <a:lvl9pPr marL="1371755">
              <a:defRPr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ru-RU" sz="2800" dirty="0">
                <a:solidFill>
                  <a:srgbClr val="006699"/>
                </a:solidFill>
                <a:latin typeface="Impact" panose="020B0806030902050204" pitchFamily="34" charset="0"/>
                <a:ea typeface="+mn-ea"/>
                <a:cs typeface="+mn-cs"/>
              </a:rPr>
              <a:t>предложения о выборе территории</a:t>
            </a:r>
          </a:p>
        </p:txBody>
      </p:sp>
      <p:sp>
        <p:nvSpPr>
          <p:cNvPr id="3" name="Овал 2"/>
          <p:cNvSpPr/>
          <p:nvPr/>
        </p:nvSpPr>
        <p:spPr>
          <a:xfrm>
            <a:off x="10082463" y="2524872"/>
            <a:ext cx="1540042" cy="1431481"/>
          </a:xfrm>
          <a:prstGeom prst="ellipse">
            <a:avLst/>
          </a:prstGeom>
          <a:solidFill>
            <a:schemeClr val="bg1"/>
          </a:solidFill>
          <a:ln w="539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ru-RU" sz="3600" dirty="0">
                <a:solidFill>
                  <a:srgbClr val="006699"/>
                </a:solidFill>
                <a:latin typeface="Impact" panose="020B0806030902050204" pitchFamily="34" charset="0"/>
              </a:rPr>
              <a:t>2/3</a:t>
            </a:r>
          </a:p>
        </p:txBody>
      </p:sp>
      <p:sp>
        <p:nvSpPr>
          <p:cNvPr id="29" name="Овал 28"/>
          <p:cNvSpPr/>
          <p:nvPr/>
        </p:nvSpPr>
        <p:spPr>
          <a:xfrm>
            <a:off x="487051" y="5212450"/>
            <a:ext cx="1540042" cy="1431481"/>
          </a:xfrm>
          <a:prstGeom prst="ellipse">
            <a:avLst/>
          </a:prstGeom>
          <a:solidFill>
            <a:schemeClr val="bg1"/>
          </a:solidFill>
          <a:ln w="539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ru-RU" sz="3600" dirty="0" smtClean="0">
                <a:solidFill>
                  <a:srgbClr val="006699"/>
                </a:solidFill>
                <a:latin typeface="Impact" panose="020B0806030902050204" pitchFamily="34" charset="0"/>
              </a:rPr>
              <a:t>1/3</a:t>
            </a:r>
            <a:endParaRPr kumimoji="1" lang="ru-RU" sz="3600" dirty="0">
              <a:solidFill>
                <a:srgbClr val="006699"/>
              </a:solidFill>
              <a:latin typeface="Impact" panose="020B0806030902050204" pitchFamily="34" charset="0"/>
            </a:endParaRPr>
          </a:p>
        </p:txBody>
      </p:sp>
      <p:sp>
        <p:nvSpPr>
          <p:cNvPr id="30" name="Текст 12"/>
          <p:cNvSpPr txBox="1">
            <a:spLocks/>
          </p:cNvSpPr>
          <p:nvPr/>
        </p:nvSpPr>
        <p:spPr>
          <a:xfrm>
            <a:off x="2725618" y="5875481"/>
            <a:ext cx="5431794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1400" b="0" i="0">
                <a:solidFill>
                  <a:srgbClr val="00499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171470">
              <a:defRPr>
                <a:latin typeface="+mn-lt"/>
                <a:ea typeface="+mn-ea"/>
                <a:cs typeface="+mn-cs"/>
              </a:defRPr>
            </a:lvl2pPr>
            <a:lvl3pPr marL="342938">
              <a:defRPr>
                <a:latin typeface="+mn-lt"/>
                <a:ea typeface="+mn-ea"/>
                <a:cs typeface="+mn-cs"/>
              </a:defRPr>
            </a:lvl3pPr>
            <a:lvl4pPr marL="514409">
              <a:defRPr>
                <a:latin typeface="+mn-lt"/>
                <a:ea typeface="+mn-ea"/>
                <a:cs typeface="+mn-cs"/>
              </a:defRPr>
            </a:lvl4pPr>
            <a:lvl5pPr marL="685877">
              <a:defRPr>
                <a:latin typeface="+mn-lt"/>
                <a:ea typeface="+mn-ea"/>
                <a:cs typeface="+mn-cs"/>
              </a:defRPr>
            </a:lvl5pPr>
            <a:lvl6pPr marL="857347">
              <a:defRPr>
                <a:latin typeface="+mn-lt"/>
                <a:ea typeface="+mn-ea"/>
                <a:cs typeface="+mn-cs"/>
              </a:defRPr>
            </a:lvl6pPr>
            <a:lvl7pPr marL="1028816">
              <a:defRPr>
                <a:latin typeface="+mn-lt"/>
                <a:ea typeface="+mn-ea"/>
                <a:cs typeface="+mn-cs"/>
              </a:defRPr>
            </a:lvl7pPr>
            <a:lvl8pPr marL="1200285">
              <a:defRPr>
                <a:latin typeface="+mn-lt"/>
                <a:ea typeface="+mn-ea"/>
                <a:cs typeface="+mn-cs"/>
              </a:defRPr>
            </a:lvl8pPr>
            <a:lvl9pPr marL="1371755">
              <a:defRPr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ru-RU" sz="2000" dirty="0">
                <a:solidFill>
                  <a:srgbClr val="006699"/>
                </a:solidFill>
                <a:latin typeface="Impact" panose="020B0806030902050204" pitchFamily="34" charset="0"/>
                <a:ea typeface="+mn-ea"/>
                <a:cs typeface="+mn-cs"/>
              </a:rPr>
              <a:t>с</a:t>
            </a:r>
            <a:r>
              <a:rPr kumimoji="1" lang="ru-RU" sz="2000" dirty="0" smtClean="0">
                <a:solidFill>
                  <a:srgbClr val="006699"/>
                </a:solidFill>
                <a:latin typeface="Impact" panose="020B0806030902050204" pitchFamily="34" charset="0"/>
                <a:ea typeface="+mn-ea"/>
                <a:cs typeface="+mn-cs"/>
              </a:rPr>
              <a:t>оучастное проектирование со стороны населения и бизнеса</a:t>
            </a:r>
            <a:endParaRPr kumimoji="1" lang="ru-RU" sz="2000" dirty="0">
              <a:solidFill>
                <a:srgbClr val="006699"/>
              </a:solidFill>
              <a:latin typeface="Impact" panose="020B080603090205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6862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7"/>
          <p:cNvSpPr>
            <a:spLocks noChangeArrowheads="1"/>
          </p:cNvSpPr>
          <p:nvPr/>
        </p:nvSpPr>
        <p:spPr bwMode="auto">
          <a:xfrm>
            <a:off x="673100" y="550868"/>
            <a:ext cx="116395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ru-RU" altLang="ru-RU" sz="2400" dirty="0" smtClean="0">
                <a:solidFill>
                  <a:srgbClr val="006699"/>
                </a:solidFill>
                <a:latin typeface="Impact" panose="020B0806030902050204" pitchFamily="34" charset="0"/>
              </a:rPr>
              <a:t>ВОВЛЕЧЕНИЕ НАСЕЛЕНИЯ </a:t>
            </a:r>
            <a:r>
              <a:rPr kumimoji="1" lang="ru-RU" altLang="ru-RU" sz="2400" dirty="0">
                <a:solidFill>
                  <a:srgbClr val="006699"/>
                </a:solidFill>
                <a:latin typeface="Impact" panose="020B0806030902050204" pitchFamily="34" charset="0"/>
              </a:rPr>
              <a:t>В </a:t>
            </a:r>
            <a:r>
              <a:rPr kumimoji="1" lang="ru-RU" altLang="ru-RU" sz="2400" dirty="0" smtClean="0">
                <a:solidFill>
                  <a:srgbClr val="006699"/>
                </a:solidFill>
                <a:latin typeface="Impact" panose="020B0806030902050204" pitchFamily="34" charset="0"/>
              </a:rPr>
              <a:t>РЕАЛИЗАЦИЮ ПРИОРИТЕТНОГО </a:t>
            </a:r>
            <a:r>
              <a:rPr kumimoji="1" lang="ru-RU" altLang="ru-RU" sz="2400" dirty="0">
                <a:solidFill>
                  <a:srgbClr val="006699"/>
                </a:solidFill>
                <a:latin typeface="Impact" panose="020B0806030902050204" pitchFamily="34" charset="0"/>
              </a:rPr>
              <a:t>ПРОЕКТА </a:t>
            </a:r>
          </a:p>
          <a:p>
            <a:r>
              <a:rPr kumimoji="1" lang="ru-RU" altLang="ru-RU" sz="2400" dirty="0">
                <a:solidFill>
                  <a:srgbClr val="006699"/>
                </a:solidFill>
                <a:latin typeface="Impact" panose="020B0806030902050204" pitchFamily="34" charset="0"/>
              </a:rPr>
              <a:t>«ФОРМИРОВАНИЕ КОМФОРТНОЙ ГОРОДСКОЙ СРЕДЫ»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211017" y="1424282"/>
            <a:ext cx="10275887" cy="113506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kumimoji="1" lang="ru-RU" sz="2400" dirty="0">
                <a:solidFill>
                  <a:srgbClr val="006699"/>
                </a:solidFill>
                <a:latin typeface="Impact" panose="020B0806030902050204" pitchFamily="34" charset="0"/>
              </a:rPr>
              <a:t>Трудовое участие </a:t>
            </a:r>
            <a:r>
              <a:rPr kumimoji="1" lang="ru-RU" sz="2000" dirty="0" smtClean="0">
                <a:solidFill>
                  <a:srgbClr val="006699"/>
                </a:solidFill>
                <a:latin typeface="Impact" panose="020B0806030902050204" pitchFamily="34" charset="0"/>
              </a:rPr>
              <a:t>в виде субботника, подготовки </a:t>
            </a:r>
            <a:r>
              <a:rPr kumimoji="1" lang="ru-RU" sz="2000" dirty="0">
                <a:solidFill>
                  <a:srgbClr val="006699"/>
                </a:solidFill>
                <a:latin typeface="Impact" panose="020B0806030902050204" pitchFamily="34" charset="0"/>
              </a:rPr>
              <a:t>территории к благоустройству, предоставление материалов и техники, охрана оборудования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169540" y="2489700"/>
            <a:ext cx="10275887" cy="1397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kumimoji="1" lang="ru-RU" sz="2400" dirty="0">
                <a:solidFill>
                  <a:srgbClr val="006699"/>
                </a:solidFill>
                <a:latin typeface="Impact" panose="020B0806030902050204" pitchFamily="34" charset="0"/>
              </a:rPr>
              <a:t>Финансовое участие </a:t>
            </a:r>
            <a:r>
              <a:rPr kumimoji="1" lang="ru-RU" sz="2000" dirty="0" smtClean="0">
                <a:solidFill>
                  <a:srgbClr val="006699"/>
                </a:solidFill>
                <a:latin typeface="Impact" panose="020B0806030902050204" pitchFamily="34" charset="0"/>
              </a:rPr>
              <a:t>по дополнительному перечню мероприятий (</a:t>
            </a:r>
            <a:r>
              <a:rPr kumimoji="1" lang="en-US" sz="2000" dirty="0" smtClean="0">
                <a:solidFill>
                  <a:srgbClr val="006699"/>
                </a:solidFill>
                <a:latin typeface="Impact" panose="020B0806030902050204" pitchFamily="34" charset="0"/>
              </a:rPr>
              <a:t>1</a:t>
            </a:r>
            <a:r>
              <a:rPr kumimoji="1" lang="en-US" sz="2000" dirty="0">
                <a:solidFill>
                  <a:srgbClr val="006699"/>
                </a:solidFill>
                <a:latin typeface="Impact" panose="020B0806030902050204" pitchFamily="34" charset="0"/>
              </a:rPr>
              <a:t>%</a:t>
            </a:r>
            <a:r>
              <a:rPr kumimoji="1" lang="ru-RU" sz="2000" dirty="0">
                <a:solidFill>
                  <a:srgbClr val="006699"/>
                </a:solidFill>
                <a:latin typeface="Impact" panose="020B0806030902050204" pitchFamily="34" charset="0"/>
              </a:rPr>
              <a:t>-50% стоимости работ</a:t>
            </a:r>
            <a:r>
              <a:rPr kumimoji="1" lang="en-US" sz="2000" dirty="0">
                <a:solidFill>
                  <a:srgbClr val="006699"/>
                </a:solidFill>
                <a:latin typeface="Impact" panose="020B0806030902050204" pitchFamily="34" charset="0"/>
              </a:rPr>
              <a:t>)</a:t>
            </a:r>
            <a:endParaRPr kumimoji="1" lang="ru-RU" sz="2000" dirty="0">
              <a:solidFill>
                <a:srgbClr val="006699"/>
              </a:solidFill>
              <a:latin typeface="Impact" panose="020B0806030902050204" pitchFamily="34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2169540" y="3658788"/>
            <a:ext cx="10275887" cy="1397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kumimoji="1" lang="ru-RU" sz="2400" dirty="0">
                <a:solidFill>
                  <a:srgbClr val="006699"/>
                </a:solidFill>
                <a:latin typeface="Impact" panose="020B0806030902050204" pitchFamily="34" charset="0"/>
              </a:rPr>
              <a:t>О</a:t>
            </a:r>
            <a:r>
              <a:rPr kumimoji="1" lang="ru-RU" sz="2400" dirty="0" smtClean="0">
                <a:solidFill>
                  <a:srgbClr val="006699"/>
                </a:solidFill>
                <a:latin typeface="Impact" panose="020B0806030902050204" pitchFamily="34" charset="0"/>
              </a:rPr>
              <a:t>бсуждение </a:t>
            </a:r>
            <a:r>
              <a:rPr kumimoji="1" lang="ru-RU" sz="2400" dirty="0">
                <a:solidFill>
                  <a:srgbClr val="006699"/>
                </a:solidFill>
                <a:latin typeface="Impact" panose="020B0806030902050204" pitchFamily="34" charset="0"/>
              </a:rPr>
              <a:t>и включение </a:t>
            </a:r>
            <a:r>
              <a:rPr kumimoji="1" lang="ru-RU" sz="2000" dirty="0">
                <a:solidFill>
                  <a:srgbClr val="006699"/>
                </a:solidFill>
                <a:latin typeface="Impact" panose="020B0806030902050204" pitchFamily="34" charset="0"/>
              </a:rPr>
              <a:t>дворовых и общественных территорий в адресные перечни, обсуждение </a:t>
            </a:r>
            <a:r>
              <a:rPr kumimoji="1" lang="ru-RU" sz="2000" dirty="0" smtClean="0">
                <a:solidFill>
                  <a:srgbClr val="006699"/>
                </a:solidFill>
                <a:latin typeface="Impact" panose="020B0806030902050204" pitchFamily="34" charset="0"/>
              </a:rPr>
              <a:t>дизайн-макета</a:t>
            </a:r>
            <a:endParaRPr kumimoji="1" lang="ru-RU" sz="2000" dirty="0">
              <a:solidFill>
                <a:srgbClr val="006699"/>
              </a:solidFill>
              <a:latin typeface="Impact" panose="020B0806030902050204" pitchFamily="34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2169537" y="4883248"/>
            <a:ext cx="10275888" cy="1397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kumimoji="1" lang="ru-RU" sz="2400" dirty="0">
                <a:solidFill>
                  <a:srgbClr val="006699"/>
                </a:solidFill>
                <a:latin typeface="Impact" panose="020B0806030902050204" pitchFamily="34" charset="0"/>
              </a:rPr>
              <a:t>Общественный контроль </a:t>
            </a:r>
            <a:r>
              <a:rPr kumimoji="1" lang="ru-RU" sz="2000" dirty="0" smtClean="0">
                <a:solidFill>
                  <a:srgbClr val="006699"/>
                </a:solidFill>
                <a:latin typeface="Impact" panose="020B0806030902050204" pitchFamily="34" charset="0"/>
              </a:rPr>
              <a:t>в виде мониторинга </a:t>
            </a:r>
            <a:r>
              <a:rPr kumimoji="1" lang="ru-RU" sz="2000" dirty="0">
                <a:solidFill>
                  <a:srgbClr val="006699"/>
                </a:solidFill>
                <a:latin typeface="Impact" panose="020B0806030902050204" pitchFamily="34" charset="0"/>
              </a:rPr>
              <a:t>хода выполнения работ по благоустройству территорий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0508" y="4091627"/>
            <a:ext cx="390178" cy="45114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8933" y="2981312"/>
            <a:ext cx="390178" cy="451143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0508" y="1587645"/>
            <a:ext cx="390178" cy="451143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0839" y="5306151"/>
            <a:ext cx="390178" cy="451143"/>
          </a:xfrm>
          <a:prstGeom prst="rect">
            <a:avLst/>
          </a:prstGeom>
        </p:spPr>
      </p:pic>
      <p:sp>
        <p:nvSpPr>
          <p:cNvPr id="27" name="Скругленный прямоугольник 26"/>
          <p:cNvSpPr/>
          <p:nvPr/>
        </p:nvSpPr>
        <p:spPr>
          <a:xfrm>
            <a:off x="2169535" y="5943537"/>
            <a:ext cx="10275887" cy="1397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kumimoji="1" lang="ru-RU" sz="2400" dirty="0" smtClean="0">
                <a:solidFill>
                  <a:srgbClr val="006699"/>
                </a:solidFill>
                <a:latin typeface="Impact" panose="020B0806030902050204" pitchFamily="34" charset="0"/>
              </a:rPr>
              <a:t>Содержание и эксплуатация </a:t>
            </a:r>
            <a:r>
              <a:rPr kumimoji="1" lang="ru-RU" sz="2000" dirty="0">
                <a:solidFill>
                  <a:srgbClr val="006699"/>
                </a:solidFill>
                <a:latin typeface="Impact" panose="020B0806030902050204" pitchFamily="34" charset="0"/>
              </a:rPr>
              <a:t>объектов благоустройства</a:t>
            </a: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9360" y="6416466"/>
            <a:ext cx="390178" cy="451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Скругленный прямоугольник 39"/>
          <p:cNvSpPr/>
          <p:nvPr/>
        </p:nvSpPr>
        <p:spPr>
          <a:xfrm>
            <a:off x="715580" y="805254"/>
            <a:ext cx="9410700" cy="359481"/>
          </a:xfrm>
          <a:prstGeom prst="round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kumimoji="1" lang="ru-RU" sz="2400" dirty="0">
                <a:solidFill>
                  <a:srgbClr val="006699"/>
                </a:solidFill>
                <a:latin typeface="Impact" panose="020B0806030902050204" pitchFamily="34" charset="0"/>
              </a:rPr>
              <a:t>СОЗДАНИЕ СЕТИ </a:t>
            </a:r>
            <a:r>
              <a:rPr kumimoji="1" lang="ru-RU" sz="2400" dirty="0" smtClean="0">
                <a:solidFill>
                  <a:srgbClr val="006699"/>
                </a:solidFill>
                <a:latin typeface="Impact" panose="020B0806030902050204" pitchFamily="34" charset="0"/>
              </a:rPr>
              <a:t>ОБЩЕСТВЕННЫХ </a:t>
            </a:r>
            <a:r>
              <a:rPr kumimoji="1" lang="ru-RU" sz="2400" dirty="0">
                <a:solidFill>
                  <a:srgbClr val="006699"/>
                </a:solidFill>
                <a:latin typeface="Impact" panose="020B0806030902050204" pitchFamily="34" charset="0"/>
              </a:rPr>
              <a:t>ПРОСТРАНСТВ</a:t>
            </a: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1340" y="2398245"/>
            <a:ext cx="390178" cy="451143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1340" y="3496272"/>
            <a:ext cx="390178" cy="451143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1340" y="4605595"/>
            <a:ext cx="390178" cy="451143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1340" y="6074341"/>
            <a:ext cx="390178" cy="451143"/>
          </a:xfrm>
          <a:prstGeom prst="rect">
            <a:avLst/>
          </a:prstGeom>
        </p:spPr>
      </p:pic>
      <p:sp>
        <p:nvSpPr>
          <p:cNvPr id="11" name="Текст 12"/>
          <p:cNvSpPr txBox="1">
            <a:spLocks/>
          </p:cNvSpPr>
          <p:nvPr/>
        </p:nvSpPr>
        <p:spPr>
          <a:xfrm>
            <a:off x="2676594" y="2374025"/>
            <a:ext cx="7670564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eaLnBrk="1" hangingPunct="1">
              <a:defRPr sz="1400" b="0" i="0">
                <a:solidFill>
                  <a:srgbClr val="00499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171470" eaLnBrk="1" hangingPunct="1">
              <a:defRPr>
                <a:latin typeface="+mn-lt"/>
                <a:ea typeface="+mn-ea"/>
                <a:cs typeface="+mn-cs"/>
              </a:defRPr>
            </a:lvl2pPr>
            <a:lvl3pPr marL="342938" eaLnBrk="1" hangingPunct="1">
              <a:defRPr>
                <a:latin typeface="+mn-lt"/>
                <a:ea typeface="+mn-ea"/>
                <a:cs typeface="+mn-cs"/>
              </a:defRPr>
            </a:lvl3pPr>
            <a:lvl4pPr marL="514409" eaLnBrk="1" hangingPunct="1">
              <a:defRPr>
                <a:latin typeface="+mn-lt"/>
                <a:ea typeface="+mn-ea"/>
                <a:cs typeface="+mn-cs"/>
              </a:defRPr>
            </a:lvl4pPr>
            <a:lvl5pPr marL="685877" eaLnBrk="1" hangingPunct="1">
              <a:defRPr>
                <a:latin typeface="+mn-lt"/>
                <a:ea typeface="+mn-ea"/>
                <a:cs typeface="+mn-cs"/>
              </a:defRPr>
            </a:lvl5pPr>
            <a:lvl6pPr marL="857347" eaLnBrk="1" hangingPunct="1">
              <a:defRPr>
                <a:latin typeface="+mn-lt"/>
                <a:ea typeface="+mn-ea"/>
                <a:cs typeface="+mn-cs"/>
              </a:defRPr>
            </a:lvl6pPr>
            <a:lvl7pPr marL="1028816" eaLnBrk="1" hangingPunct="1">
              <a:defRPr>
                <a:latin typeface="+mn-lt"/>
                <a:ea typeface="+mn-ea"/>
                <a:cs typeface="+mn-cs"/>
              </a:defRPr>
            </a:lvl7pPr>
            <a:lvl8pPr marL="1200285" eaLnBrk="1" hangingPunct="1">
              <a:defRPr>
                <a:latin typeface="+mn-lt"/>
                <a:ea typeface="+mn-ea"/>
                <a:cs typeface="+mn-cs"/>
              </a:defRPr>
            </a:lvl8pPr>
            <a:lvl9pPr marL="1371755" eaLnBrk="1" hangingPunct="1">
              <a:defRPr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ru-RU" sz="2400" dirty="0">
                <a:solidFill>
                  <a:srgbClr val="006699"/>
                </a:solidFill>
                <a:latin typeface="Impact" panose="020B0806030902050204" pitchFamily="34" charset="0"/>
                <a:ea typeface="+mn-ea"/>
                <a:cs typeface="+mn-cs"/>
              </a:rPr>
              <a:t>Актуальное понимание общественного пространства </a:t>
            </a:r>
          </a:p>
        </p:txBody>
      </p:sp>
      <p:sp>
        <p:nvSpPr>
          <p:cNvPr id="12" name="Текст 12"/>
          <p:cNvSpPr txBox="1">
            <a:spLocks/>
          </p:cNvSpPr>
          <p:nvPr/>
        </p:nvSpPr>
        <p:spPr>
          <a:xfrm>
            <a:off x="2676592" y="3434478"/>
            <a:ext cx="7117111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1400" b="0" i="0">
                <a:solidFill>
                  <a:srgbClr val="00499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171470">
              <a:defRPr>
                <a:latin typeface="+mn-lt"/>
                <a:ea typeface="+mn-ea"/>
                <a:cs typeface="+mn-cs"/>
              </a:defRPr>
            </a:lvl2pPr>
            <a:lvl3pPr marL="342938">
              <a:defRPr>
                <a:latin typeface="+mn-lt"/>
                <a:ea typeface="+mn-ea"/>
                <a:cs typeface="+mn-cs"/>
              </a:defRPr>
            </a:lvl3pPr>
            <a:lvl4pPr marL="514409">
              <a:defRPr>
                <a:latin typeface="+mn-lt"/>
                <a:ea typeface="+mn-ea"/>
                <a:cs typeface="+mn-cs"/>
              </a:defRPr>
            </a:lvl4pPr>
            <a:lvl5pPr marL="685877">
              <a:defRPr>
                <a:latin typeface="+mn-lt"/>
                <a:ea typeface="+mn-ea"/>
                <a:cs typeface="+mn-cs"/>
              </a:defRPr>
            </a:lvl5pPr>
            <a:lvl6pPr marL="857347">
              <a:defRPr>
                <a:latin typeface="+mn-lt"/>
                <a:ea typeface="+mn-ea"/>
                <a:cs typeface="+mn-cs"/>
              </a:defRPr>
            </a:lvl6pPr>
            <a:lvl7pPr marL="1028816">
              <a:defRPr>
                <a:latin typeface="+mn-lt"/>
                <a:ea typeface="+mn-ea"/>
                <a:cs typeface="+mn-cs"/>
              </a:defRPr>
            </a:lvl7pPr>
            <a:lvl8pPr marL="1200285">
              <a:defRPr>
                <a:latin typeface="+mn-lt"/>
                <a:ea typeface="+mn-ea"/>
                <a:cs typeface="+mn-cs"/>
              </a:defRPr>
            </a:lvl8pPr>
            <a:lvl9pPr marL="1371755">
              <a:defRPr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ru-RU" sz="2400" dirty="0">
                <a:solidFill>
                  <a:srgbClr val="006699"/>
                </a:solidFill>
                <a:latin typeface="Impact" panose="020B0806030902050204" pitchFamily="34" charset="0"/>
                <a:ea typeface="+mn-ea"/>
                <a:cs typeface="+mn-cs"/>
              </a:rPr>
              <a:t>Драйверы развития, точки притяжения, маршруты</a:t>
            </a:r>
          </a:p>
        </p:txBody>
      </p:sp>
      <p:sp>
        <p:nvSpPr>
          <p:cNvPr id="13" name="Текст 12"/>
          <p:cNvSpPr txBox="1">
            <a:spLocks/>
          </p:cNvSpPr>
          <p:nvPr/>
        </p:nvSpPr>
        <p:spPr>
          <a:xfrm>
            <a:off x="2676592" y="4500796"/>
            <a:ext cx="7449688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1400" b="0" i="0">
                <a:solidFill>
                  <a:srgbClr val="00499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171470">
              <a:defRPr>
                <a:latin typeface="+mn-lt"/>
                <a:ea typeface="+mn-ea"/>
                <a:cs typeface="+mn-cs"/>
              </a:defRPr>
            </a:lvl2pPr>
            <a:lvl3pPr marL="342938">
              <a:defRPr>
                <a:latin typeface="+mn-lt"/>
                <a:ea typeface="+mn-ea"/>
                <a:cs typeface="+mn-cs"/>
              </a:defRPr>
            </a:lvl3pPr>
            <a:lvl4pPr marL="514409">
              <a:defRPr>
                <a:latin typeface="+mn-lt"/>
                <a:ea typeface="+mn-ea"/>
                <a:cs typeface="+mn-cs"/>
              </a:defRPr>
            </a:lvl4pPr>
            <a:lvl5pPr marL="685877">
              <a:defRPr>
                <a:latin typeface="+mn-lt"/>
                <a:ea typeface="+mn-ea"/>
                <a:cs typeface="+mn-cs"/>
              </a:defRPr>
            </a:lvl5pPr>
            <a:lvl6pPr marL="857347">
              <a:defRPr>
                <a:latin typeface="+mn-lt"/>
                <a:ea typeface="+mn-ea"/>
                <a:cs typeface="+mn-cs"/>
              </a:defRPr>
            </a:lvl6pPr>
            <a:lvl7pPr marL="1028816">
              <a:defRPr>
                <a:latin typeface="+mn-lt"/>
                <a:ea typeface="+mn-ea"/>
                <a:cs typeface="+mn-cs"/>
              </a:defRPr>
            </a:lvl7pPr>
            <a:lvl8pPr marL="1200285">
              <a:defRPr>
                <a:latin typeface="+mn-lt"/>
                <a:ea typeface="+mn-ea"/>
                <a:cs typeface="+mn-cs"/>
              </a:defRPr>
            </a:lvl8pPr>
            <a:lvl9pPr marL="1371755">
              <a:defRPr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ru-RU" sz="2400" dirty="0">
                <a:solidFill>
                  <a:srgbClr val="006699"/>
                </a:solidFill>
                <a:latin typeface="Impact" panose="020B0806030902050204" pitchFamily="34" charset="0"/>
                <a:ea typeface="+mn-ea"/>
                <a:cs typeface="+mn-cs"/>
              </a:rPr>
              <a:t>Переформатирование существующих и создание новых общественных пространств</a:t>
            </a:r>
          </a:p>
        </p:txBody>
      </p:sp>
      <p:sp>
        <p:nvSpPr>
          <p:cNvPr id="14" name="Текст 12"/>
          <p:cNvSpPr txBox="1">
            <a:spLocks/>
          </p:cNvSpPr>
          <p:nvPr/>
        </p:nvSpPr>
        <p:spPr>
          <a:xfrm>
            <a:off x="2676592" y="5930581"/>
            <a:ext cx="7117112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>
              <a:defRPr sz="1400" b="0" i="0">
                <a:solidFill>
                  <a:srgbClr val="00499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171470">
              <a:defRPr>
                <a:latin typeface="+mn-lt"/>
                <a:ea typeface="+mn-ea"/>
                <a:cs typeface="+mn-cs"/>
              </a:defRPr>
            </a:lvl2pPr>
            <a:lvl3pPr marL="342938">
              <a:defRPr>
                <a:latin typeface="+mn-lt"/>
                <a:ea typeface="+mn-ea"/>
                <a:cs typeface="+mn-cs"/>
              </a:defRPr>
            </a:lvl3pPr>
            <a:lvl4pPr marL="514409">
              <a:defRPr>
                <a:latin typeface="+mn-lt"/>
                <a:ea typeface="+mn-ea"/>
                <a:cs typeface="+mn-cs"/>
              </a:defRPr>
            </a:lvl4pPr>
            <a:lvl5pPr marL="685877">
              <a:defRPr>
                <a:latin typeface="+mn-lt"/>
                <a:ea typeface="+mn-ea"/>
                <a:cs typeface="+mn-cs"/>
              </a:defRPr>
            </a:lvl5pPr>
            <a:lvl6pPr marL="857347">
              <a:defRPr>
                <a:latin typeface="+mn-lt"/>
                <a:ea typeface="+mn-ea"/>
                <a:cs typeface="+mn-cs"/>
              </a:defRPr>
            </a:lvl6pPr>
            <a:lvl7pPr marL="1028816">
              <a:defRPr>
                <a:latin typeface="+mn-lt"/>
                <a:ea typeface="+mn-ea"/>
                <a:cs typeface="+mn-cs"/>
              </a:defRPr>
            </a:lvl7pPr>
            <a:lvl8pPr marL="1200285">
              <a:defRPr>
                <a:latin typeface="+mn-lt"/>
                <a:ea typeface="+mn-ea"/>
                <a:cs typeface="+mn-cs"/>
              </a:defRPr>
            </a:lvl8pPr>
            <a:lvl9pPr marL="1371755">
              <a:defRPr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kumimoji="1" lang="ru-RU" sz="2400" dirty="0">
                <a:solidFill>
                  <a:srgbClr val="006699"/>
                </a:solidFill>
                <a:latin typeface="Impact" panose="020B0806030902050204" pitchFamily="34" charset="0"/>
                <a:ea typeface="+mn-ea"/>
                <a:cs typeface="+mn-cs"/>
              </a:rPr>
              <a:t>Распределение ролей населения, бизнеса и власти в создании общественных пространств</a:t>
            </a:r>
          </a:p>
        </p:txBody>
      </p:sp>
    </p:spTree>
    <p:extLst>
      <p:ext uri="{BB962C8B-B14F-4D97-AF65-F5344CB8AC3E}">
        <p14:creationId xmlns:p14="http://schemas.microsoft.com/office/powerpoint/2010/main" val="2356600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49808" y="638049"/>
            <a:ext cx="85648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ru-RU" altLang="ru-RU" sz="2400" dirty="0" smtClean="0">
                <a:solidFill>
                  <a:srgbClr val="006699"/>
                </a:solidFill>
                <a:latin typeface="Impact" panose="020B0806030902050204" pitchFamily="34" charset="0"/>
              </a:rPr>
              <a:t>ТРАДИЦИОННОЕ ПОНИМАНИЕ ОБЩЕСТВЕННОГО ПРОСТРАНСТВА</a:t>
            </a:r>
            <a:endParaRPr kumimoji="1" lang="ru-RU" altLang="ru-RU" sz="2400" dirty="0">
              <a:solidFill>
                <a:srgbClr val="006699"/>
              </a:solidFill>
              <a:latin typeface="Impact" panose="020B080603090205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357864" y="2461367"/>
            <a:ext cx="184731" cy="5126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kumimoji="1" lang="ru-RU" sz="2800" dirty="0">
              <a:solidFill>
                <a:srgbClr val="006699"/>
              </a:solidFill>
              <a:latin typeface="Impact" panose="020B0806030902050204" pitchFamily="34" charset="0"/>
            </a:endParaRPr>
          </a:p>
        </p:txBody>
      </p:sp>
      <p:pic>
        <p:nvPicPr>
          <p:cNvPr id="13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6" r="16656"/>
          <a:stretch>
            <a:fillRect/>
          </a:stretch>
        </p:blipFill>
        <p:spPr>
          <a:xfrm>
            <a:off x="936774" y="2461367"/>
            <a:ext cx="3419181" cy="3417240"/>
          </a:xfrm>
          <a:prstGeom prst="rect">
            <a:avLst/>
          </a:prstGeom>
          <a:effectLst>
            <a:softEdge rad="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14799" y="2461367"/>
            <a:ext cx="3419181" cy="3417240"/>
          </a:xfrm>
          <a:prstGeom prst="rect">
            <a:avLst/>
          </a:prstGeom>
          <a:effectLst>
            <a:softEdge rad="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2824" y="2461369"/>
            <a:ext cx="3419180" cy="3417238"/>
          </a:xfrm>
          <a:prstGeom prst="rect">
            <a:avLst/>
          </a:prstGeom>
          <a:effectLst>
            <a:softEdge rad="0"/>
          </a:effectLst>
        </p:spPr>
      </p:pic>
      <p:sp>
        <p:nvSpPr>
          <p:cNvPr id="16" name="Текст 12"/>
          <p:cNvSpPr txBox="1">
            <a:spLocks/>
          </p:cNvSpPr>
          <p:nvPr/>
        </p:nvSpPr>
        <p:spPr>
          <a:xfrm>
            <a:off x="1190834" y="6346141"/>
            <a:ext cx="226513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680" kern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536575" indent="-79375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074738" indent="-160338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12900" indent="-2413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149475" indent="-320675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algn="ctr"/>
            <a:r>
              <a:rPr kumimoji="1" lang="ru-RU" sz="2400" dirty="0">
                <a:solidFill>
                  <a:srgbClr val="006699"/>
                </a:solidFill>
                <a:latin typeface="Impact" panose="020B0806030902050204" pitchFamily="34" charset="0"/>
              </a:rPr>
              <a:t>г. Воронеж</a:t>
            </a:r>
          </a:p>
          <a:p>
            <a:pPr algn="ctr"/>
            <a:endParaRPr kumimoji="1" lang="ru-RU" sz="2400" dirty="0">
              <a:solidFill>
                <a:srgbClr val="006699"/>
              </a:solidFill>
              <a:latin typeface="Impact" panose="020B0806030902050204" pitchFamily="34" charset="0"/>
            </a:endParaRPr>
          </a:p>
        </p:txBody>
      </p:sp>
      <p:sp>
        <p:nvSpPr>
          <p:cNvPr id="17" name="Текст 12"/>
          <p:cNvSpPr txBox="1">
            <a:spLocks/>
          </p:cNvSpPr>
          <p:nvPr/>
        </p:nvSpPr>
        <p:spPr>
          <a:xfrm>
            <a:off x="4814799" y="6346142"/>
            <a:ext cx="3258390" cy="55399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680" kern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536575" indent="-79375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074738" indent="-160338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12900" indent="-2413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149475" indent="-320675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algn="ctr"/>
            <a:r>
              <a:rPr kumimoji="1" lang="ru-RU" sz="2400" dirty="0">
                <a:solidFill>
                  <a:srgbClr val="006699"/>
                </a:solidFill>
                <a:latin typeface="Impact" panose="020B0806030902050204" pitchFamily="34" charset="0"/>
              </a:rPr>
              <a:t>г. </a:t>
            </a:r>
            <a:r>
              <a:rPr kumimoji="1" lang="ru-RU" sz="2400" dirty="0" err="1">
                <a:solidFill>
                  <a:srgbClr val="006699"/>
                </a:solidFill>
                <a:latin typeface="Impact" panose="020B0806030902050204" pitchFamily="34" charset="0"/>
              </a:rPr>
              <a:t>Клинцы</a:t>
            </a:r>
            <a:r>
              <a:rPr kumimoji="1" lang="ru-RU" sz="2400" dirty="0">
                <a:solidFill>
                  <a:srgbClr val="006699"/>
                </a:solidFill>
                <a:latin typeface="Impact" panose="020B0806030902050204" pitchFamily="34" charset="0"/>
              </a:rPr>
              <a:t>, </a:t>
            </a:r>
          </a:p>
          <a:p>
            <a:pPr algn="ctr"/>
            <a:r>
              <a:rPr kumimoji="1" lang="ru-RU" sz="2400" dirty="0">
                <a:solidFill>
                  <a:srgbClr val="006699"/>
                </a:solidFill>
                <a:latin typeface="Impact" panose="020B0806030902050204" pitchFamily="34" charset="0"/>
              </a:rPr>
              <a:t>Брянская область</a:t>
            </a:r>
          </a:p>
          <a:p>
            <a:pPr algn="ctr"/>
            <a:endParaRPr kumimoji="1" lang="ru-RU" sz="2400" dirty="0">
              <a:solidFill>
                <a:srgbClr val="006699"/>
              </a:solidFill>
              <a:latin typeface="Impact" panose="020B0806030902050204" pitchFamily="34" charset="0"/>
            </a:endParaRPr>
          </a:p>
        </p:txBody>
      </p:sp>
      <p:sp>
        <p:nvSpPr>
          <p:cNvPr id="25" name="Текст 12"/>
          <p:cNvSpPr txBox="1">
            <a:spLocks/>
          </p:cNvSpPr>
          <p:nvPr/>
        </p:nvSpPr>
        <p:spPr>
          <a:xfrm>
            <a:off x="9059780" y="6007586"/>
            <a:ext cx="2415609" cy="4924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680" kern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536575" indent="-79375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074738" indent="-160338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12900" indent="-2413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149475" indent="-320675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algn="ctr"/>
            <a:r>
              <a:rPr kumimoji="1" lang="ru-RU" sz="2400" dirty="0">
                <a:solidFill>
                  <a:srgbClr val="006699"/>
                </a:solidFill>
                <a:latin typeface="Impact" panose="020B0806030902050204" pitchFamily="34" charset="0"/>
              </a:rPr>
              <a:t>г. Красноярск</a:t>
            </a:r>
          </a:p>
        </p:txBody>
      </p:sp>
    </p:spTree>
    <p:extLst>
      <p:ext uri="{BB962C8B-B14F-4D97-AF65-F5344CB8AC3E}">
        <p14:creationId xmlns:p14="http://schemas.microsoft.com/office/powerpoint/2010/main" val="114095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Скругленный прямоугольник 39"/>
          <p:cNvSpPr/>
          <p:nvPr/>
        </p:nvSpPr>
        <p:spPr>
          <a:xfrm>
            <a:off x="715580" y="805254"/>
            <a:ext cx="9410700" cy="359481"/>
          </a:xfrm>
          <a:prstGeom prst="round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kumimoji="1" lang="ru-RU" sz="2400" dirty="0">
                <a:solidFill>
                  <a:srgbClr val="006699"/>
                </a:solidFill>
                <a:latin typeface="Impact" panose="020B0806030902050204" pitchFamily="34" charset="0"/>
              </a:rPr>
              <a:t>СОЗДАНИЕ СЕТИ </a:t>
            </a:r>
            <a:r>
              <a:rPr kumimoji="1" lang="ru-RU" sz="2400" dirty="0" smtClean="0">
                <a:solidFill>
                  <a:srgbClr val="006699"/>
                </a:solidFill>
                <a:latin typeface="Impact" panose="020B0806030902050204" pitchFamily="34" charset="0"/>
              </a:rPr>
              <a:t>ОБЩЕСТВЕННЫХ </a:t>
            </a:r>
            <a:r>
              <a:rPr kumimoji="1" lang="ru-RU" sz="2400" dirty="0">
                <a:solidFill>
                  <a:srgbClr val="006699"/>
                </a:solidFill>
                <a:latin typeface="Impact" panose="020B0806030902050204" pitchFamily="34" charset="0"/>
              </a:rPr>
              <a:t>ПРОСТРАНСТВ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341518" y="5642451"/>
            <a:ext cx="6400800" cy="4526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kumimoji="1" lang="ru-RU" sz="2400" dirty="0" smtClean="0">
                <a:solidFill>
                  <a:srgbClr val="006699"/>
                </a:solidFill>
                <a:latin typeface="Impact" panose="020B0806030902050204" pitchFamily="34" charset="0"/>
              </a:rPr>
              <a:t>Концентрация пешеходных потоков</a:t>
            </a:r>
            <a:endParaRPr kumimoji="1" lang="ru-RU" sz="2400" dirty="0">
              <a:solidFill>
                <a:srgbClr val="006699"/>
              </a:solidFill>
              <a:latin typeface="Impact" panose="020B080603090205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21051" y="2280633"/>
            <a:ext cx="8722369" cy="4526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kumimoji="1" lang="ru-RU" sz="2400" dirty="0" smtClean="0">
                <a:solidFill>
                  <a:srgbClr val="006699"/>
                </a:solidFill>
                <a:latin typeface="Impact" panose="020B0806030902050204" pitchFamily="34" charset="0"/>
              </a:rPr>
              <a:t>Специфика города (история, традиции, культура)</a:t>
            </a:r>
            <a:endParaRPr kumimoji="1" lang="ru-RU" sz="2400" dirty="0">
              <a:solidFill>
                <a:srgbClr val="006699"/>
              </a:solidFill>
              <a:latin typeface="Impact" panose="020B080603090205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41518" y="3380484"/>
            <a:ext cx="5854488" cy="4875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kumimoji="1" lang="ru-RU" sz="2400" dirty="0" smtClean="0">
                <a:solidFill>
                  <a:srgbClr val="006699"/>
                </a:solidFill>
                <a:latin typeface="Impact" panose="020B0806030902050204" pitchFamily="34" charset="0"/>
              </a:rPr>
              <a:t>Уровень использования городской среды</a:t>
            </a:r>
            <a:endParaRPr kumimoji="1" lang="ru-RU" sz="2400" dirty="0">
              <a:solidFill>
                <a:srgbClr val="006699"/>
              </a:solidFill>
              <a:latin typeface="Impact" panose="020B080603090205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41518" y="4507782"/>
            <a:ext cx="6400800" cy="4526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kumimoji="1" lang="ru-RU" sz="2400" dirty="0" smtClean="0">
                <a:solidFill>
                  <a:srgbClr val="006699"/>
                </a:solidFill>
                <a:latin typeface="Impact" panose="020B0806030902050204" pitchFamily="34" charset="0"/>
              </a:rPr>
              <a:t>Центры притяжения жителей</a:t>
            </a:r>
            <a:endParaRPr kumimoji="1" lang="ru-RU" sz="2400" dirty="0">
              <a:solidFill>
                <a:srgbClr val="006699"/>
              </a:solidFill>
              <a:latin typeface="Impact" panose="020B0806030902050204" pitchFamily="34" charset="0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0873" y="2271565"/>
            <a:ext cx="390178" cy="451143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7246" y="3398665"/>
            <a:ext cx="390178" cy="451143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7246" y="4510863"/>
            <a:ext cx="390178" cy="451143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0873" y="5703989"/>
            <a:ext cx="390178" cy="451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Скругленный прямоугольник 39"/>
          <p:cNvSpPr/>
          <p:nvPr/>
        </p:nvSpPr>
        <p:spPr>
          <a:xfrm>
            <a:off x="715580" y="805254"/>
            <a:ext cx="9410700" cy="359481"/>
          </a:xfrm>
          <a:prstGeom prst="round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kumimoji="1" lang="ru-RU" sz="2400" dirty="0" smtClean="0">
                <a:solidFill>
                  <a:srgbClr val="006699"/>
                </a:solidFill>
                <a:latin typeface="Impact" panose="020B0806030902050204" pitchFamily="34" charset="0"/>
              </a:rPr>
              <a:t>ОБЩЕСТВЕННОЕ ПРОСТРАНСТВО ГЛАЗАМИ ПОТРЕБИТЕЛЯ</a:t>
            </a:r>
            <a:endParaRPr kumimoji="1" lang="ru-RU" sz="2400" dirty="0">
              <a:solidFill>
                <a:srgbClr val="006699"/>
              </a:solidFill>
              <a:latin typeface="Impact" panose="020B080603090205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580" y="2333840"/>
            <a:ext cx="3565310" cy="3044275"/>
          </a:xfrm>
          <a:prstGeom prst="rect">
            <a:avLst/>
          </a:prstGeom>
          <a:effectLst>
            <a:softEdge rad="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5545" y="2333840"/>
            <a:ext cx="3588122" cy="3079476"/>
          </a:xfrm>
          <a:prstGeom prst="rect">
            <a:avLst/>
          </a:prstGeom>
          <a:effectLst>
            <a:softEdge rad="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8322" y="2270691"/>
            <a:ext cx="3597636" cy="3107424"/>
          </a:xfrm>
          <a:prstGeom prst="rect">
            <a:avLst/>
          </a:prstGeom>
          <a:effectLst>
            <a:softEdge rad="0"/>
          </a:effectLst>
        </p:spPr>
      </p:pic>
      <p:sp>
        <p:nvSpPr>
          <p:cNvPr id="14" name="Текст 12"/>
          <p:cNvSpPr txBox="1">
            <a:spLocks/>
          </p:cNvSpPr>
          <p:nvPr/>
        </p:nvSpPr>
        <p:spPr>
          <a:xfrm>
            <a:off x="2498234" y="5961496"/>
            <a:ext cx="7776733" cy="908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680" kern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536575" indent="-79375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074738" indent="-160338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12900" indent="-2413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149475" indent="-320675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algn="ctr"/>
            <a:r>
              <a:rPr kumimoji="1" lang="ru-RU" sz="2400" dirty="0">
                <a:solidFill>
                  <a:srgbClr val="006699"/>
                </a:solidFill>
                <a:latin typeface="Impact" panose="020B0806030902050204" pitchFamily="34" charset="0"/>
              </a:rPr>
              <a:t>Фактически сложившиеся общественные пространства</a:t>
            </a:r>
          </a:p>
        </p:txBody>
      </p:sp>
    </p:spTree>
    <p:extLst>
      <p:ext uri="{BB962C8B-B14F-4D97-AF65-F5344CB8AC3E}">
        <p14:creationId xmlns:p14="http://schemas.microsoft.com/office/powerpoint/2010/main" val="4197385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Скругленный прямоугольник 39"/>
          <p:cNvSpPr/>
          <p:nvPr/>
        </p:nvSpPr>
        <p:spPr>
          <a:xfrm>
            <a:off x="715580" y="805254"/>
            <a:ext cx="9410700" cy="359481"/>
          </a:xfrm>
          <a:prstGeom prst="round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kumimoji="1" lang="ru-RU" sz="2400" dirty="0" smtClean="0">
                <a:solidFill>
                  <a:srgbClr val="006699"/>
                </a:solidFill>
                <a:latin typeface="Impact" panose="020B0806030902050204" pitchFamily="34" charset="0"/>
              </a:rPr>
              <a:t>СЛЕДУЯ ЗА БИЗНЕСОМ – И ВМЕСТЕ С БИЗНЕСОМ</a:t>
            </a:r>
            <a:endParaRPr kumimoji="1" lang="ru-RU" sz="2400" dirty="0">
              <a:solidFill>
                <a:srgbClr val="006699"/>
              </a:solidFill>
              <a:latin typeface="Impact" panose="020B080603090205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745" y="1874650"/>
            <a:ext cx="3287420" cy="3333120"/>
          </a:xfrm>
          <a:prstGeom prst="rect">
            <a:avLst/>
          </a:prstGeom>
          <a:effectLst>
            <a:softEdge rad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1370" y="1874649"/>
            <a:ext cx="3450625" cy="3333121"/>
          </a:xfrm>
          <a:prstGeom prst="rect">
            <a:avLst/>
          </a:prstGeom>
          <a:effectLst>
            <a:softEdge rad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1200" y="1874649"/>
            <a:ext cx="3450625" cy="3333122"/>
          </a:xfrm>
          <a:prstGeom prst="rect">
            <a:avLst/>
          </a:prstGeom>
          <a:effectLst>
            <a:softEdge rad="0"/>
          </a:effectLst>
        </p:spPr>
      </p:pic>
      <p:sp>
        <p:nvSpPr>
          <p:cNvPr id="10" name="Текст 12"/>
          <p:cNvSpPr txBox="1">
            <a:spLocks/>
          </p:cNvSpPr>
          <p:nvPr/>
        </p:nvSpPr>
        <p:spPr>
          <a:xfrm>
            <a:off x="1258948" y="5671463"/>
            <a:ext cx="2265130" cy="4924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680" kern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536575" indent="-79375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074738" indent="-160338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12900" indent="-2413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149475" indent="-320675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algn="ctr"/>
            <a:r>
              <a:rPr kumimoji="1" lang="ru-RU" sz="2000" dirty="0">
                <a:solidFill>
                  <a:srgbClr val="006699"/>
                </a:solidFill>
                <a:latin typeface="Impact" panose="020B0806030902050204" pitchFamily="34" charset="0"/>
              </a:rPr>
              <a:t>Пространство не востребовано</a:t>
            </a:r>
          </a:p>
          <a:p>
            <a:pPr algn="ctr"/>
            <a:endParaRPr kumimoji="1" lang="ru-RU" sz="2000" dirty="0">
              <a:solidFill>
                <a:srgbClr val="006699"/>
              </a:solidFill>
              <a:latin typeface="Impact" panose="020B0806030902050204" pitchFamily="34" charset="0"/>
            </a:endParaRPr>
          </a:p>
        </p:txBody>
      </p:sp>
      <p:sp>
        <p:nvSpPr>
          <p:cNvPr id="15" name="Текст 12"/>
          <p:cNvSpPr txBox="1">
            <a:spLocks/>
          </p:cNvSpPr>
          <p:nvPr/>
        </p:nvSpPr>
        <p:spPr>
          <a:xfrm>
            <a:off x="5054635" y="5671462"/>
            <a:ext cx="2265130" cy="4924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680" kern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536575" indent="-79375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074738" indent="-160338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12900" indent="-2413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149475" indent="-320675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algn="ctr"/>
            <a:r>
              <a:rPr kumimoji="1" lang="ru-RU" sz="2000" dirty="0">
                <a:solidFill>
                  <a:srgbClr val="006699"/>
                </a:solidFill>
                <a:latin typeface="Impact" panose="020B0806030902050204" pitchFamily="34" charset="0"/>
              </a:rPr>
              <a:t>Нет спроса –</a:t>
            </a:r>
            <a:br>
              <a:rPr kumimoji="1" lang="ru-RU" sz="2000" dirty="0">
                <a:solidFill>
                  <a:srgbClr val="006699"/>
                </a:solidFill>
                <a:latin typeface="Impact" panose="020B0806030902050204" pitchFamily="34" charset="0"/>
              </a:rPr>
            </a:br>
            <a:r>
              <a:rPr kumimoji="1" lang="ru-RU" sz="2000" dirty="0">
                <a:solidFill>
                  <a:srgbClr val="006699"/>
                </a:solidFill>
                <a:latin typeface="Impact" panose="020B0806030902050204" pitchFamily="34" charset="0"/>
              </a:rPr>
              <a:t>нет предложения</a:t>
            </a:r>
          </a:p>
          <a:p>
            <a:pPr algn="ctr"/>
            <a:endParaRPr kumimoji="1" lang="ru-RU" sz="2000" dirty="0">
              <a:solidFill>
                <a:srgbClr val="006699"/>
              </a:solidFill>
              <a:latin typeface="Impact" panose="020B0806030902050204" pitchFamily="34" charset="0"/>
            </a:endParaRPr>
          </a:p>
        </p:txBody>
      </p:sp>
      <p:sp>
        <p:nvSpPr>
          <p:cNvPr id="16" name="Текст 12"/>
          <p:cNvSpPr txBox="1">
            <a:spLocks/>
          </p:cNvSpPr>
          <p:nvPr/>
        </p:nvSpPr>
        <p:spPr>
          <a:xfrm>
            <a:off x="8578516" y="5486797"/>
            <a:ext cx="3693695" cy="6771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680" kern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536575" indent="-79375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074738" indent="-160338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12900" indent="-2413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149475" indent="-320675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algn="ctr"/>
            <a:r>
              <a:rPr kumimoji="1" lang="ru-RU" sz="2000" dirty="0">
                <a:solidFill>
                  <a:srgbClr val="006699"/>
                </a:solidFill>
                <a:latin typeface="Impact" panose="020B0806030902050204" pitchFamily="34" charset="0"/>
              </a:rPr>
              <a:t>Работающее общественное пространство</a:t>
            </a:r>
          </a:p>
          <a:p>
            <a:pPr algn="ctr"/>
            <a:endParaRPr lang="ru-RU" sz="800" b="1" dirty="0" smtClean="0"/>
          </a:p>
        </p:txBody>
      </p:sp>
    </p:spTree>
    <p:extLst>
      <p:ext uri="{BB962C8B-B14F-4D97-AF65-F5344CB8AC3E}">
        <p14:creationId xmlns:p14="http://schemas.microsoft.com/office/powerpoint/2010/main" val="958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Презентация_Петербург_01062017</Template>
  <TotalTime>302</TotalTime>
  <Words>466</Words>
  <Application>Microsoft Office PowerPoint</Application>
  <PresentationFormat>A3 (297x420 мм)</PresentationFormat>
  <Paragraphs>110</Paragraphs>
  <Slides>14</Slides>
  <Notes>14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Impact</vt:lpstr>
      <vt:lpstr>Verdana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Петрова Ирина Вениаминовна</dc:creator>
  <cp:lastModifiedBy>Петрова Ирина Вениаминовна</cp:lastModifiedBy>
  <cp:revision>29</cp:revision>
  <cp:lastPrinted>2017-06-01T16:35:09Z</cp:lastPrinted>
  <dcterms:created xsi:type="dcterms:W3CDTF">2017-08-15T06:48:58Z</dcterms:created>
  <dcterms:modified xsi:type="dcterms:W3CDTF">2017-08-15T13:09:52Z</dcterms:modified>
</cp:coreProperties>
</file>