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notesMasterIdLst>
    <p:notesMasterId r:id="rId48"/>
  </p:notesMasterIdLst>
  <p:sldIdLst>
    <p:sldId id="376" r:id="rId3"/>
    <p:sldId id="280" r:id="rId4"/>
    <p:sldId id="273" r:id="rId5"/>
    <p:sldId id="331" r:id="rId6"/>
    <p:sldId id="332" r:id="rId7"/>
    <p:sldId id="312" r:id="rId8"/>
    <p:sldId id="371" r:id="rId9"/>
    <p:sldId id="373" r:id="rId10"/>
    <p:sldId id="374" r:id="rId11"/>
    <p:sldId id="351" r:id="rId12"/>
    <p:sldId id="352" r:id="rId13"/>
    <p:sldId id="353" r:id="rId14"/>
    <p:sldId id="364" r:id="rId15"/>
    <p:sldId id="362" r:id="rId16"/>
    <p:sldId id="363" r:id="rId17"/>
    <p:sldId id="359" r:id="rId18"/>
    <p:sldId id="360" r:id="rId19"/>
    <p:sldId id="279" r:id="rId20"/>
    <p:sldId id="314" r:id="rId21"/>
    <p:sldId id="369" r:id="rId22"/>
    <p:sldId id="375" r:id="rId23"/>
    <p:sldId id="315" r:id="rId24"/>
    <p:sldId id="303" r:id="rId25"/>
    <p:sldId id="316" r:id="rId26"/>
    <p:sldId id="318" r:id="rId27"/>
    <p:sldId id="319" r:id="rId28"/>
    <p:sldId id="320" r:id="rId29"/>
    <p:sldId id="321" r:id="rId30"/>
    <p:sldId id="348" r:id="rId31"/>
    <p:sldId id="347" r:id="rId32"/>
    <p:sldId id="349" r:id="rId33"/>
    <p:sldId id="350" r:id="rId34"/>
    <p:sldId id="338" r:id="rId35"/>
    <p:sldId id="336" r:id="rId36"/>
    <p:sldId id="334" r:id="rId37"/>
    <p:sldId id="339" r:id="rId38"/>
    <p:sldId id="335" r:id="rId39"/>
    <p:sldId id="341" r:id="rId40"/>
    <p:sldId id="344" r:id="rId41"/>
    <p:sldId id="345" r:id="rId42"/>
    <p:sldId id="346" r:id="rId43"/>
    <p:sldId id="356" r:id="rId44"/>
    <p:sldId id="355" r:id="rId45"/>
    <p:sldId id="357" r:id="rId46"/>
    <p:sldId id="365" r:id="rId47"/>
  </p:sldIdLst>
  <p:sldSz cx="15122525" cy="10440988"/>
  <p:notesSz cx="10020300" cy="144494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612059" indent="-90541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225929" indent="-18289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839799" indent="-27524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451855" indent="-36578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607587" algn="l" defTabSz="1043034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3129104" algn="l" defTabSz="1043034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650620" algn="l" defTabSz="1043034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4172140" algn="l" defTabSz="1043034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01">
          <p15:clr>
            <a:srgbClr val="A4A3A4"/>
          </p15:clr>
        </p15:guide>
        <p15:guide id="2" orient="horz" pos="3288">
          <p15:clr>
            <a:srgbClr val="A4A3A4"/>
          </p15:clr>
        </p15:guide>
        <p15:guide id="3" orient="horz" pos="476">
          <p15:clr>
            <a:srgbClr val="A4A3A4"/>
          </p15:clr>
        </p15:guide>
        <p15:guide id="4" orient="horz" pos="703">
          <p15:clr>
            <a:srgbClr val="A4A3A4"/>
          </p15:clr>
        </p15:guide>
        <p15:guide id="5" orient="horz" pos="6463">
          <p15:clr>
            <a:srgbClr val="A4A3A4"/>
          </p15:clr>
        </p15:guide>
        <p15:guide id="6" orient="horz" pos="1111">
          <p15:clr>
            <a:srgbClr val="A4A3A4"/>
          </p15:clr>
        </p15:guide>
        <p15:guide id="7" orient="horz" pos="1474">
          <p15:clr>
            <a:srgbClr val="A4A3A4"/>
          </p15:clr>
        </p15:guide>
        <p15:guide id="8" orient="horz" pos="294">
          <p15:clr>
            <a:srgbClr val="A4A3A4"/>
          </p15:clr>
        </p15:guide>
        <p15:guide id="9" pos="9390">
          <p15:clr>
            <a:srgbClr val="A4A3A4"/>
          </p15:clr>
        </p15:guide>
        <p15:guide id="10" pos="4763">
          <p15:clr>
            <a:srgbClr val="A4A3A4"/>
          </p15:clr>
        </p15:guide>
        <p15:guide id="11" pos="2858">
          <p15:clr>
            <a:srgbClr val="A4A3A4"/>
          </p15:clr>
        </p15:guide>
        <p15:guide id="12" pos="363">
          <p15:clr>
            <a:srgbClr val="A4A3A4"/>
          </p15:clr>
        </p15:guide>
        <p15:guide id="13">
          <p15:clr>
            <a:srgbClr val="A4A3A4"/>
          </p15:clr>
        </p15:guide>
        <p15:guide id="14" pos="454">
          <p15:clr>
            <a:srgbClr val="A4A3A4"/>
          </p15:clr>
        </p15:guide>
        <p15:guide id="15" pos="6668">
          <p15:clr>
            <a:srgbClr val="A4A3A4"/>
          </p15:clr>
        </p15:guide>
        <p15:guide id="16" pos="653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chine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6600"/>
    <a:srgbClr val="FFCC99"/>
    <a:srgbClr val="FFE38B"/>
    <a:srgbClr val="EEB17E"/>
    <a:srgbClr val="FF9933"/>
    <a:srgbClr val="0099CC"/>
    <a:srgbClr val="B8C401"/>
    <a:srgbClr val="88BBBC"/>
    <a:srgbClr val="DE6B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05" autoAdjust="0"/>
    <p:restoredTop sz="95657" autoAdjust="0"/>
  </p:normalViewPr>
  <p:slideViewPr>
    <p:cSldViewPr snapToObjects="1">
      <p:cViewPr>
        <p:scale>
          <a:sx n="75" d="100"/>
          <a:sy n="75" d="100"/>
        </p:scale>
        <p:origin x="-1380" y="-72"/>
      </p:cViewPr>
      <p:guideLst>
        <p:guide orient="horz" pos="1201"/>
        <p:guide orient="horz" pos="3289"/>
        <p:guide orient="horz" pos="476"/>
        <p:guide orient="horz" pos="703"/>
        <p:guide orient="horz" pos="6463"/>
        <p:guide orient="horz" pos="1111"/>
        <p:guide orient="horz" pos="1474"/>
        <p:guide orient="horz" pos="294"/>
        <p:guide pos="9390"/>
        <p:guide pos="4763"/>
        <p:guide pos="2858"/>
        <p:guide pos="363"/>
        <p:guide/>
        <p:guide pos="454"/>
        <p:guide pos="6668"/>
        <p:guide pos="65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43222" cy="723280"/>
          </a:xfrm>
          <a:prstGeom prst="rect">
            <a:avLst/>
          </a:prstGeom>
        </p:spPr>
        <p:txBody>
          <a:bodyPr vert="horz" lIns="133724" tIns="66863" rIns="133724" bIns="66863" rtlCol="0"/>
          <a:lstStyle>
            <a:lvl1pPr algn="l">
              <a:defRPr sz="17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4741" y="2"/>
            <a:ext cx="4343222" cy="723280"/>
          </a:xfrm>
          <a:prstGeom prst="rect">
            <a:avLst/>
          </a:prstGeom>
        </p:spPr>
        <p:txBody>
          <a:bodyPr vert="horz" lIns="133724" tIns="66863" rIns="133724" bIns="66863" rtlCol="0"/>
          <a:lstStyle>
            <a:lvl1pPr algn="r">
              <a:defRPr sz="1700"/>
            </a:lvl1pPr>
          </a:lstStyle>
          <a:p>
            <a:pPr>
              <a:defRPr/>
            </a:pPr>
            <a:fld id="{FBDDDB7C-8407-4E79-A265-FA947298C61C}" type="datetimeFigureOut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481138" y="1806575"/>
            <a:ext cx="7058025" cy="4875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724" tIns="66863" rIns="133724" bIns="6686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1563" y="6953198"/>
            <a:ext cx="8017176" cy="5689187"/>
          </a:xfrm>
          <a:prstGeom prst="rect">
            <a:avLst/>
          </a:prstGeom>
        </p:spPr>
        <p:txBody>
          <a:bodyPr vert="horz" lIns="133724" tIns="66863" rIns="133724" bIns="66863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13726145"/>
            <a:ext cx="4343222" cy="723280"/>
          </a:xfrm>
          <a:prstGeom prst="rect">
            <a:avLst/>
          </a:prstGeom>
        </p:spPr>
        <p:txBody>
          <a:bodyPr vert="horz" lIns="133724" tIns="66863" rIns="133724" bIns="66863" rtlCol="0" anchor="b"/>
          <a:lstStyle>
            <a:lvl1pPr algn="l">
              <a:defRPr sz="17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4741" y="13726145"/>
            <a:ext cx="4343222" cy="723280"/>
          </a:xfrm>
          <a:prstGeom prst="rect">
            <a:avLst/>
          </a:prstGeom>
        </p:spPr>
        <p:txBody>
          <a:bodyPr vert="horz" lIns="133724" tIns="66863" rIns="133724" bIns="66863" rtlCol="0" anchor="b"/>
          <a:lstStyle>
            <a:lvl1pPr algn="r">
              <a:defRPr sz="1700"/>
            </a:lvl1pPr>
          </a:lstStyle>
          <a:p>
            <a:pPr>
              <a:defRPr/>
            </a:pPr>
            <a:fld id="{88AEFB0D-5860-4600-AAA9-A45E2F4908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303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25929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2059" algn="l" defTabSz="1225929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5929" algn="l" defTabSz="1225929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9799" algn="l" defTabSz="1225929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51855" algn="l" defTabSz="1225929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66522" algn="l" defTabSz="122660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79827" algn="l" defTabSz="122660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93130" algn="l" defTabSz="122660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906437" algn="l" defTabSz="122660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87438" y="1084263"/>
            <a:ext cx="7845425" cy="54181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70126"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688" indent="-41575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70001" indent="-3321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931" indent="-3321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5537" indent="-3321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4466" indent="-3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3395" indent="-3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2325" indent="-3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81254" indent="-3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89454E-CF0E-48A4-B486-D59B36CC73B7}" type="slidenum">
              <a:rPr lang="ru-RU" altLang="ru-RU" smtClean="0">
                <a:solidFill>
                  <a:prstClr val="black"/>
                </a:solidFill>
              </a:rPr>
              <a:pPr/>
              <a:t>1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89454E-CF0E-48A4-B486-D59B36CC73B7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8794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89454E-CF0E-48A4-B486-D59B36CC73B7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8794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89454E-CF0E-48A4-B486-D59B36CC73B7}" type="slidenum">
              <a:rPr lang="ru-RU" altLang="ru-RU" smtClean="0"/>
              <a:pPr/>
              <a:t>12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8794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89454E-CF0E-48A4-B486-D59B36CC73B7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8794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89454E-CF0E-48A4-B486-D59B36CC73B7}" type="slidenum">
              <a:rPr lang="ru-RU" altLang="ru-RU" smtClean="0"/>
              <a:pPr/>
              <a:t>14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8794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89454E-CF0E-48A4-B486-D59B36CC73B7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8794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89454E-CF0E-48A4-B486-D59B36CC73B7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8794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89454E-CF0E-48A4-B486-D59B36CC73B7}" type="slidenum">
              <a:rPr lang="ru-RU" altLang="ru-RU" smtClean="0"/>
              <a:pPr/>
              <a:t>17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8794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18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19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89454E-CF0E-48A4-B486-D59B36CC73B7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800960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20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21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22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23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24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25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26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27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28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29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290220A-127B-4F46-B9C5-C858AFD951D4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30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31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32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33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34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35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36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38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39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89454E-CF0E-48A4-B486-D59B36CC73B7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87947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40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41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89454E-CF0E-48A4-B486-D59B36CC73B7}" type="slidenum">
              <a:rPr lang="ru-RU" altLang="ru-RU" smtClean="0"/>
              <a:pPr/>
              <a:t>42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87947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89454E-CF0E-48A4-B486-D59B36CC73B7}" type="slidenum">
              <a:rPr lang="ru-RU" altLang="ru-RU" smtClean="0"/>
              <a:pPr/>
              <a:t>43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87947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89454E-CF0E-48A4-B486-D59B36CC73B7}" type="slidenum">
              <a:rPr lang="ru-RU" altLang="ru-RU" smtClean="0"/>
              <a:pPr/>
              <a:t>44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87947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D75DA4-272E-42B1-83A2-C56F60CDE7D1}" type="slidenum">
              <a:rPr lang="ru-RU" altLang="ru-RU" smtClean="0"/>
              <a:pPr/>
              <a:t>45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08465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89454E-CF0E-48A4-B486-D59B36CC73B7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8794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89454E-CF0E-48A4-B486-D59B36CC73B7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8794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89454E-CF0E-48A4-B486-D59B36CC73B7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8794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89454E-CF0E-48A4-B486-D59B36CC73B7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8794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81138" y="1806575"/>
            <a:ext cx="7058025" cy="487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569559"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4296" indent="-41561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69401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38088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4453" indent="-3320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673142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341830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10517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679205" indent="-3320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89454E-CF0E-48A4-B486-D59B36CC73B7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8794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4190" y="3243479"/>
            <a:ext cx="12854146" cy="223804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8379" y="5916560"/>
            <a:ext cx="10585768" cy="26682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0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0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0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0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0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10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40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83974F-1A7F-4D34-9B1E-9A0CA50D3806}" type="datetimeFigureOut">
              <a:rPr lang="ru-RU" smtClean="0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69CBB9-68C1-4328-90D7-116BD8A909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85FDCE-3B14-43A4-B5FC-10F984F7168A}" type="datetimeFigureOut">
              <a:rPr lang="ru-RU" smtClean="0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C2210-01B5-4EAC-98F7-9F9D191D09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5350944" y="584890"/>
            <a:ext cx="4762545" cy="124735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58052" y="584890"/>
            <a:ext cx="14040844" cy="124735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CC96EC-DC87-4A50-BC26-2761512BA6B4}" type="datetimeFigureOut">
              <a:rPr lang="ru-RU" smtClean="0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803BD-1FC3-40CD-A5EA-D356A31BBA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4190" y="1708745"/>
            <a:ext cx="12854146" cy="3635011"/>
          </a:xfrm>
        </p:spPr>
        <p:txBody>
          <a:bodyPr anchor="b"/>
          <a:lstStyle>
            <a:lvl1pPr algn="ctr">
              <a:defRPr sz="9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0316" y="5483937"/>
            <a:ext cx="11341894" cy="2520821"/>
          </a:xfrm>
        </p:spPr>
        <p:txBody>
          <a:bodyPr/>
          <a:lstStyle>
            <a:lvl1pPr marL="0" indent="0" algn="ctr">
              <a:buNone/>
              <a:defRPr sz="3800"/>
            </a:lvl1pPr>
            <a:lvl2pPr marL="730331" indent="0" algn="ctr">
              <a:buNone/>
              <a:defRPr sz="3200"/>
            </a:lvl2pPr>
            <a:lvl3pPr marL="1460663" indent="0" algn="ctr">
              <a:buNone/>
              <a:defRPr sz="2900"/>
            </a:lvl3pPr>
            <a:lvl4pPr marL="2190994" indent="0" algn="ctr">
              <a:buNone/>
              <a:defRPr sz="2600"/>
            </a:lvl4pPr>
            <a:lvl5pPr marL="2921325" indent="0" algn="ctr">
              <a:buNone/>
              <a:defRPr sz="2600"/>
            </a:lvl5pPr>
            <a:lvl6pPr marL="3651656" indent="0" algn="ctr">
              <a:buNone/>
              <a:defRPr sz="2600"/>
            </a:lvl6pPr>
            <a:lvl7pPr marL="4381988" indent="0" algn="ctr">
              <a:buNone/>
              <a:defRPr sz="2600"/>
            </a:lvl7pPr>
            <a:lvl8pPr marL="5112319" indent="0" algn="ctr">
              <a:buNone/>
              <a:defRPr sz="2600"/>
            </a:lvl8pPr>
            <a:lvl9pPr marL="5842650" indent="0" algn="ctr">
              <a:buNone/>
              <a:defRPr sz="2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3974F-1A7F-4D34-9B1E-9A0CA50D38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CBB9-68C1-4328-90D7-116BD8A909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58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13FF5-A34B-4733-9F9B-652245988D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841BF-848D-48DA-96A9-D86E681D01B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53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798" y="2602999"/>
            <a:ext cx="13043178" cy="4343160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798" y="6987247"/>
            <a:ext cx="13043178" cy="2283966"/>
          </a:xfrm>
        </p:spPr>
        <p:txBody>
          <a:bodyPr/>
          <a:lstStyle>
            <a:lvl1pPr marL="0" indent="0">
              <a:buNone/>
              <a:defRPr sz="3800">
                <a:solidFill>
                  <a:schemeClr val="tx1"/>
                </a:solidFill>
              </a:defRPr>
            </a:lvl1pPr>
            <a:lvl2pPr marL="73033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460663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19099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4pPr>
            <a:lvl5pPr marL="292132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5pPr>
            <a:lvl6pPr marL="365165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6pPr>
            <a:lvl7pPr marL="438198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7pPr>
            <a:lvl8pPr marL="511231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8pPr>
            <a:lvl9pPr marL="584265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51AC7-3BBE-49CA-BFDC-624F686264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312F1-1F27-4F46-A87B-C881A144CEB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45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674" y="2779430"/>
            <a:ext cx="6427073" cy="66247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5778" y="2779430"/>
            <a:ext cx="6427073" cy="66247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F9553-DA0D-46F3-98A7-847A36093A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78FCF-CEE6-40CA-9BA4-85ED120A028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0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643" y="555888"/>
            <a:ext cx="13043178" cy="201810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645" y="2559493"/>
            <a:ext cx="6397536" cy="1254368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0331" indent="0">
              <a:buNone/>
              <a:defRPr sz="3200" b="1"/>
            </a:lvl2pPr>
            <a:lvl3pPr marL="1460663" indent="0">
              <a:buNone/>
              <a:defRPr sz="2900" b="1"/>
            </a:lvl3pPr>
            <a:lvl4pPr marL="2190994" indent="0">
              <a:buNone/>
              <a:defRPr sz="2600" b="1"/>
            </a:lvl4pPr>
            <a:lvl5pPr marL="2921325" indent="0">
              <a:buNone/>
              <a:defRPr sz="2600" b="1"/>
            </a:lvl5pPr>
            <a:lvl6pPr marL="3651656" indent="0">
              <a:buNone/>
              <a:defRPr sz="2600" b="1"/>
            </a:lvl6pPr>
            <a:lvl7pPr marL="4381988" indent="0">
              <a:buNone/>
              <a:defRPr sz="2600" b="1"/>
            </a:lvl7pPr>
            <a:lvl8pPr marL="5112319" indent="0">
              <a:buNone/>
              <a:defRPr sz="2600" b="1"/>
            </a:lvl8pPr>
            <a:lvl9pPr marL="5842650" indent="0">
              <a:buNone/>
              <a:defRPr sz="2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645" y="3813861"/>
            <a:ext cx="6397536" cy="56096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5780" y="2559493"/>
            <a:ext cx="6429042" cy="1254368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0331" indent="0">
              <a:buNone/>
              <a:defRPr sz="3200" b="1"/>
            </a:lvl2pPr>
            <a:lvl3pPr marL="1460663" indent="0">
              <a:buNone/>
              <a:defRPr sz="2900" b="1"/>
            </a:lvl3pPr>
            <a:lvl4pPr marL="2190994" indent="0">
              <a:buNone/>
              <a:defRPr sz="2600" b="1"/>
            </a:lvl4pPr>
            <a:lvl5pPr marL="2921325" indent="0">
              <a:buNone/>
              <a:defRPr sz="2600" b="1"/>
            </a:lvl5pPr>
            <a:lvl6pPr marL="3651656" indent="0">
              <a:buNone/>
              <a:defRPr sz="2600" b="1"/>
            </a:lvl6pPr>
            <a:lvl7pPr marL="4381988" indent="0">
              <a:buNone/>
              <a:defRPr sz="2600" b="1"/>
            </a:lvl7pPr>
            <a:lvl8pPr marL="5112319" indent="0">
              <a:buNone/>
              <a:defRPr sz="2600" b="1"/>
            </a:lvl8pPr>
            <a:lvl9pPr marL="5842650" indent="0">
              <a:buNone/>
              <a:defRPr sz="2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5780" y="3813861"/>
            <a:ext cx="6429042" cy="56096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70282-6605-4E2C-9C5D-C264B92ED8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58F13-DBC6-4A5E-A76D-4CF712553E1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47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AFA92-E8F0-4CE5-BF53-8F8874E18C1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3E1DB-13A2-4AB9-AC11-02F6686614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078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21D5B-FF51-4798-86FC-79ED6F00BC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10C6B-70E7-485E-9C58-15AA3D67EE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52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644" y="696066"/>
            <a:ext cx="4877408" cy="2436231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042" y="1503312"/>
            <a:ext cx="7655778" cy="7419869"/>
          </a:xfrm>
        </p:spPr>
        <p:txBody>
          <a:bodyPr/>
          <a:lstStyle>
            <a:lvl1pPr>
              <a:defRPr sz="5100"/>
            </a:lvl1pPr>
            <a:lvl2pPr>
              <a:defRPr sz="45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644" y="3132297"/>
            <a:ext cx="4877408" cy="5802966"/>
          </a:xfrm>
        </p:spPr>
        <p:txBody>
          <a:bodyPr/>
          <a:lstStyle>
            <a:lvl1pPr marL="0" indent="0">
              <a:buNone/>
              <a:defRPr sz="2600"/>
            </a:lvl1pPr>
            <a:lvl2pPr marL="730331" indent="0">
              <a:buNone/>
              <a:defRPr sz="2200"/>
            </a:lvl2pPr>
            <a:lvl3pPr marL="1460663" indent="0">
              <a:buNone/>
              <a:defRPr sz="1900"/>
            </a:lvl3pPr>
            <a:lvl4pPr marL="2190994" indent="0">
              <a:buNone/>
              <a:defRPr sz="1600"/>
            </a:lvl4pPr>
            <a:lvl5pPr marL="2921325" indent="0">
              <a:buNone/>
              <a:defRPr sz="1600"/>
            </a:lvl5pPr>
            <a:lvl6pPr marL="3651656" indent="0">
              <a:buNone/>
              <a:defRPr sz="1600"/>
            </a:lvl6pPr>
            <a:lvl7pPr marL="4381988" indent="0">
              <a:buNone/>
              <a:defRPr sz="1600"/>
            </a:lvl7pPr>
            <a:lvl8pPr marL="5112319" indent="0">
              <a:buNone/>
              <a:defRPr sz="1600"/>
            </a:lvl8pPr>
            <a:lvl9pPr marL="584265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A1B1B-7178-47C0-90E9-B3340ACED5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66936-016E-45D5-AAEF-7CDBFFA3B0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3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913FF5-A34B-4733-9F9B-652245988DA7}" type="datetimeFigureOut">
              <a:rPr lang="ru-RU" smtClean="0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841BF-848D-48DA-96A9-D86E681D01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644" y="696066"/>
            <a:ext cx="4877408" cy="2436231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9042" y="1503312"/>
            <a:ext cx="7655778" cy="7419869"/>
          </a:xfrm>
        </p:spPr>
        <p:txBody>
          <a:bodyPr rtlCol="0">
            <a:normAutofit/>
          </a:bodyPr>
          <a:lstStyle>
            <a:lvl1pPr marL="0" indent="0">
              <a:buNone/>
              <a:defRPr sz="5100"/>
            </a:lvl1pPr>
            <a:lvl2pPr marL="730331" indent="0">
              <a:buNone/>
              <a:defRPr sz="4500"/>
            </a:lvl2pPr>
            <a:lvl3pPr marL="1460663" indent="0">
              <a:buNone/>
              <a:defRPr sz="3800"/>
            </a:lvl3pPr>
            <a:lvl4pPr marL="2190994" indent="0">
              <a:buNone/>
              <a:defRPr sz="3200"/>
            </a:lvl4pPr>
            <a:lvl5pPr marL="2921325" indent="0">
              <a:buNone/>
              <a:defRPr sz="3200"/>
            </a:lvl5pPr>
            <a:lvl6pPr marL="3651656" indent="0">
              <a:buNone/>
              <a:defRPr sz="3200"/>
            </a:lvl6pPr>
            <a:lvl7pPr marL="4381988" indent="0">
              <a:buNone/>
              <a:defRPr sz="3200"/>
            </a:lvl7pPr>
            <a:lvl8pPr marL="5112319" indent="0">
              <a:buNone/>
              <a:defRPr sz="3200"/>
            </a:lvl8pPr>
            <a:lvl9pPr marL="5842650" indent="0">
              <a:buNone/>
              <a:defRPr sz="32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644" y="3132297"/>
            <a:ext cx="4877408" cy="5802966"/>
          </a:xfrm>
        </p:spPr>
        <p:txBody>
          <a:bodyPr/>
          <a:lstStyle>
            <a:lvl1pPr marL="0" indent="0">
              <a:buNone/>
              <a:defRPr sz="2600"/>
            </a:lvl1pPr>
            <a:lvl2pPr marL="730331" indent="0">
              <a:buNone/>
              <a:defRPr sz="2200"/>
            </a:lvl2pPr>
            <a:lvl3pPr marL="1460663" indent="0">
              <a:buNone/>
              <a:defRPr sz="1900"/>
            </a:lvl3pPr>
            <a:lvl4pPr marL="2190994" indent="0">
              <a:buNone/>
              <a:defRPr sz="1600"/>
            </a:lvl4pPr>
            <a:lvl5pPr marL="2921325" indent="0">
              <a:buNone/>
              <a:defRPr sz="1600"/>
            </a:lvl5pPr>
            <a:lvl6pPr marL="3651656" indent="0">
              <a:buNone/>
              <a:defRPr sz="1600"/>
            </a:lvl6pPr>
            <a:lvl7pPr marL="4381988" indent="0">
              <a:buNone/>
              <a:defRPr sz="1600"/>
            </a:lvl7pPr>
            <a:lvl8pPr marL="5112319" indent="0">
              <a:buNone/>
              <a:defRPr sz="1600"/>
            </a:lvl8pPr>
            <a:lvl9pPr marL="584265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635D9-67C9-4553-8E6F-9ABF67D58D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A1F9B-1CE4-4718-B085-EAC0CEC75C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235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5FDCE-3B14-43A4-B5FC-10F984F716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C2210-01B5-4EAC-98F7-9F9D191D09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34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22059" y="555887"/>
            <a:ext cx="3260794" cy="88482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675" y="555887"/>
            <a:ext cx="9593352" cy="88482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C96EC-DC87-4A50-BC26-2761512BA6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803BD-1FC3-40CD-A5EA-D356A31BBA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8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4575" y="6709304"/>
            <a:ext cx="12854146" cy="2073696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94575" y="4425338"/>
            <a:ext cx="12854146" cy="2283966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0037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6007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9011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2014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65018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380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1025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84029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F51AC7-3BBE-49CA-BFDC-624F686264AE}" type="datetimeFigureOut">
              <a:rPr lang="ru-RU" smtClean="0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2312F1-1F27-4F46-A87B-C881A144CE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58055" y="3410240"/>
            <a:ext cx="9401694" cy="9648246"/>
          </a:xfrm>
        </p:spPr>
        <p:txBody>
          <a:bodyPr/>
          <a:lstStyle>
            <a:lvl1pPr>
              <a:defRPr sz="44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711792" y="3410240"/>
            <a:ext cx="9401695" cy="9648246"/>
          </a:xfrm>
        </p:spPr>
        <p:txBody>
          <a:bodyPr/>
          <a:lstStyle>
            <a:lvl1pPr>
              <a:defRPr sz="44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0F9553-DA0D-46F3-98A7-847A36093AF5}" type="datetimeFigureOut">
              <a:rPr lang="ru-RU" smtClean="0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8FCF-CEE6-40CA-9BA4-85ED120A02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126" y="418123"/>
            <a:ext cx="13610273" cy="17401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6129" y="2337139"/>
            <a:ext cx="6681741" cy="974008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0037" indent="0">
              <a:buNone/>
              <a:defRPr sz="3200" b="1"/>
            </a:lvl2pPr>
            <a:lvl3pPr marL="1460073" indent="0">
              <a:buNone/>
              <a:defRPr sz="2900" b="1"/>
            </a:lvl3pPr>
            <a:lvl4pPr marL="2190110" indent="0">
              <a:buNone/>
              <a:defRPr sz="2500" b="1"/>
            </a:lvl4pPr>
            <a:lvl5pPr marL="2920148" indent="0">
              <a:buNone/>
              <a:defRPr sz="2500" b="1"/>
            </a:lvl5pPr>
            <a:lvl6pPr marL="3650182" indent="0">
              <a:buNone/>
              <a:defRPr sz="2500" b="1"/>
            </a:lvl6pPr>
            <a:lvl7pPr marL="4380220" indent="0">
              <a:buNone/>
              <a:defRPr sz="2500" b="1"/>
            </a:lvl7pPr>
            <a:lvl8pPr marL="5110257" indent="0">
              <a:buNone/>
              <a:defRPr sz="2500" b="1"/>
            </a:lvl8pPr>
            <a:lvl9pPr marL="5840293" indent="0">
              <a:buNone/>
              <a:defRPr sz="2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56129" y="3311149"/>
            <a:ext cx="6681741" cy="601565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682038" y="2337139"/>
            <a:ext cx="6684366" cy="974008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0037" indent="0">
              <a:buNone/>
              <a:defRPr sz="3200" b="1"/>
            </a:lvl2pPr>
            <a:lvl3pPr marL="1460073" indent="0">
              <a:buNone/>
              <a:defRPr sz="2900" b="1"/>
            </a:lvl3pPr>
            <a:lvl4pPr marL="2190110" indent="0">
              <a:buNone/>
              <a:defRPr sz="2500" b="1"/>
            </a:lvl4pPr>
            <a:lvl5pPr marL="2920148" indent="0">
              <a:buNone/>
              <a:defRPr sz="2500" b="1"/>
            </a:lvl5pPr>
            <a:lvl6pPr marL="3650182" indent="0">
              <a:buNone/>
              <a:defRPr sz="2500" b="1"/>
            </a:lvl6pPr>
            <a:lvl7pPr marL="4380220" indent="0">
              <a:buNone/>
              <a:defRPr sz="2500" b="1"/>
            </a:lvl7pPr>
            <a:lvl8pPr marL="5110257" indent="0">
              <a:buNone/>
              <a:defRPr sz="2500" b="1"/>
            </a:lvl8pPr>
            <a:lvl9pPr marL="5840293" indent="0">
              <a:buNone/>
              <a:defRPr sz="2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682038" y="3311149"/>
            <a:ext cx="6684366" cy="601565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670282-6605-4E2C-9C5D-C264B92ED808}" type="datetimeFigureOut">
              <a:rPr lang="ru-RU" smtClean="0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58F13-DBC6-4A5E-A76D-4CF712553E1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DAFA92-E8F0-4CE5-BF53-8F8874E18C1A}" type="datetimeFigureOut">
              <a:rPr lang="ru-RU" smtClean="0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83E1DB-13A2-4AB9-AC11-02F6686614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21D5B-FF51-4798-86FC-79ED6F00BCF2}" type="datetimeFigureOut">
              <a:rPr lang="ru-RU" smtClean="0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710C6B-70E7-485E-9C58-15AA3D67EE6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129" y="415706"/>
            <a:ext cx="4975206" cy="1769167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12487" y="415708"/>
            <a:ext cx="8453912" cy="8911094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9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6129" y="2184876"/>
            <a:ext cx="4975206" cy="7141926"/>
          </a:xfrm>
        </p:spPr>
        <p:txBody>
          <a:bodyPr/>
          <a:lstStyle>
            <a:lvl1pPr marL="0" indent="0">
              <a:buNone/>
              <a:defRPr sz="2300"/>
            </a:lvl1pPr>
            <a:lvl2pPr marL="730037" indent="0">
              <a:buNone/>
              <a:defRPr sz="1900"/>
            </a:lvl2pPr>
            <a:lvl3pPr marL="1460073" indent="0">
              <a:buNone/>
              <a:defRPr sz="1600"/>
            </a:lvl3pPr>
            <a:lvl4pPr marL="2190110" indent="0">
              <a:buNone/>
              <a:defRPr sz="1500"/>
            </a:lvl4pPr>
            <a:lvl5pPr marL="2920148" indent="0">
              <a:buNone/>
              <a:defRPr sz="1500"/>
            </a:lvl5pPr>
            <a:lvl6pPr marL="3650182" indent="0">
              <a:buNone/>
              <a:defRPr sz="1500"/>
            </a:lvl6pPr>
            <a:lvl7pPr marL="4380220" indent="0">
              <a:buNone/>
              <a:defRPr sz="1500"/>
            </a:lvl7pPr>
            <a:lvl8pPr marL="5110257" indent="0">
              <a:buNone/>
              <a:defRPr sz="1500"/>
            </a:lvl8pPr>
            <a:lvl9pPr marL="5840293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BA1B1B-7178-47C0-90E9-B3340ACED5E3}" type="datetimeFigureOut">
              <a:rPr lang="ru-RU" smtClean="0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766936-016E-45D5-AAEF-7CDBFFA3B0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4123" y="7308692"/>
            <a:ext cx="9073515" cy="862832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64123" y="932924"/>
            <a:ext cx="9073515" cy="6264593"/>
          </a:xfrm>
        </p:spPr>
        <p:txBody>
          <a:bodyPr/>
          <a:lstStyle>
            <a:lvl1pPr marL="0" indent="0">
              <a:buNone/>
              <a:defRPr sz="5100"/>
            </a:lvl1pPr>
            <a:lvl2pPr marL="730037" indent="0">
              <a:buNone/>
              <a:defRPr sz="4400"/>
            </a:lvl2pPr>
            <a:lvl3pPr marL="1460073" indent="0">
              <a:buNone/>
              <a:defRPr sz="3900"/>
            </a:lvl3pPr>
            <a:lvl4pPr marL="2190110" indent="0">
              <a:buNone/>
              <a:defRPr sz="3200"/>
            </a:lvl4pPr>
            <a:lvl5pPr marL="2920148" indent="0">
              <a:buNone/>
              <a:defRPr sz="3200"/>
            </a:lvl5pPr>
            <a:lvl6pPr marL="3650182" indent="0">
              <a:buNone/>
              <a:defRPr sz="3200"/>
            </a:lvl6pPr>
            <a:lvl7pPr marL="4380220" indent="0">
              <a:buNone/>
              <a:defRPr sz="3200"/>
            </a:lvl7pPr>
            <a:lvl8pPr marL="5110257" indent="0">
              <a:buNone/>
              <a:defRPr sz="3200"/>
            </a:lvl8pPr>
            <a:lvl9pPr marL="5840293" indent="0">
              <a:buNone/>
              <a:defRPr sz="3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64123" y="8171527"/>
            <a:ext cx="9073515" cy="1225365"/>
          </a:xfrm>
        </p:spPr>
        <p:txBody>
          <a:bodyPr/>
          <a:lstStyle>
            <a:lvl1pPr marL="0" indent="0">
              <a:buNone/>
              <a:defRPr sz="2300"/>
            </a:lvl1pPr>
            <a:lvl2pPr marL="730037" indent="0">
              <a:buNone/>
              <a:defRPr sz="1900"/>
            </a:lvl2pPr>
            <a:lvl3pPr marL="1460073" indent="0">
              <a:buNone/>
              <a:defRPr sz="1600"/>
            </a:lvl3pPr>
            <a:lvl4pPr marL="2190110" indent="0">
              <a:buNone/>
              <a:defRPr sz="1500"/>
            </a:lvl4pPr>
            <a:lvl5pPr marL="2920148" indent="0">
              <a:buNone/>
              <a:defRPr sz="1500"/>
            </a:lvl5pPr>
            <a:lvl6pPr marL="3650182" indent="0">
              <a:buNone/>
              <a:defRPr sz="1500"/>
            </a:lvl6pPr>
            <a:lvl7pPr marL="4380220" indent="0">
              <a:buNone/>
              <a:defRPr sz="1500"/>
            </a:lvl7pPr>
            <a:lvl8pPr marL="5110257" indent="0">
              <a:buNone/>
              <a:defRPr sz="1500"/>
            </a:lvl8pPr>
            <a:lvl9pPr marL="5840293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8635D9-67C9-4553-8E6F-9ABF67D58D68}" type="datetimeFigureOut">
              <a:rPr lang="ru-RU" smtClean="0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8A1F9B-1CE4-4718-B085-EAC0CEC75C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126" y="418123"/>
            <a:ext cx="13610273" cy="1740165"/>
          </a:xfrm>
          <a:prstGeom prst="rect">
            <a:avLst/>
          </a:prstGeom>
        </p:spPr>
        <p:txBody>
          <a:bodyPr vert="horz" lIns="146008" tIns="73005" rIns="146008" bIns="730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6126" y="2436235"/>
            <a:ext cx="13610273" cy="6890569"/>
          </a:xfrm>
          <a:prstGeom prst="rect">
            <a:avLst/>
          </a:prstGeom>
        </p:spPr>
        <p:txBody>
          <a:bodyPr vert="horz" lIns="146008" tIns="73005" rIns="146008" bIns="730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56126" y="9677254"/>
            <a:ext cx="3528589" cy="555886"/>
          </a:xfrm>
          <a:prstGeom prst="rect">
            <a:avLst/>
          </a:prstGeom>
        </p:spPr>
        <p:txBody>
          <a:bodyPr vert="horz" lIns="146008" tIns="73005" rIns="146008" bIns="73005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4EA73A-FA2F-4673-AF87-3861F514E984}" type="datetimeFigureOut">
              <a:rPr lang="ru-RU" smtClean="0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166863" y="9677254"/>
            <a:ext cx="4788800" cy="555886"/>
          </a:xfrm>
          <a:prstGeom prst="rect">
            <a:avLst/>
          </a:prstGeom>
        </p:spPr>
        <p:txBody>
          <a:bodyPr vert="horz" lIns="146008" tIns="73005" rIns="146008" bIns="73005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837812" y="9677254"/>
            <a:ext cx="3528589" cy="555886"/>
          </a:xfrm>
          <a:prstGeom prst="rect">
            <a:avLst/>
          </a:prstGeom>
        </p:spPr>
        <p:txBody>
          <a:bodyPr vert="horz" lIns="146008" tIns="73005" rIns="146008" bIns="73005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36B989-9D01-4C85-89E9-25ECD260C7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460073" rtl="0" eaLnBrk="1" latinLnBrk="0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7528" indent="-547528" algn="l" defTabSz="1460073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6310" indent="-456272" algn="l" defTabSz="1460073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25091" indent="-365018" algn="l" defTabSz="1460073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55129" indent="-365018" algn="l" defTabSz="1460073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85165" indent="-365018" algn="l" defTabSz="1460073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15201" indent="-365018" algn="l" defTabSz="146007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45239" indent="-365018" algn="l" defTabSz="146007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75277" indent="-365018" algn="l" defTabSz="146007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05313" indent="-365018" algn="l" defTabSz="146007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46007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0037" algn="l" defTabSz="146007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0073" algn="l" defTabSz="146007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0110" algn="l" defTabSz="146007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0148" algn="l" defTabSz="146007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0182" algn="l" defTabSz="146007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0220" algn="l" defTabSz="146007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10257" algn="l" defTabSz="146007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40293" algn="l" defTabSz="146007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38924" y="555886"/>
            <a:ext cx="13044678" cy="201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33" tIns="52167" rIns="104333" bIns="52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38924" y="2779430"/>
            <a:ext cx="13044678" cy="662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33" tIns="52167" rIns="104333" bIns="52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924" y="9677940"/>
            <a:ext cx="3403694" cy="555886"/>
          </a:xfrm>
          <a:prstGeom prst="rect">
            <a:avLst/>
          </a:prstGeom>
        </p:spPr>
        <p:txBody>
          <a:bodyPr vert="horz" lIns="104333" tIns="52167" rIns="104333" bIns="52167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4EA73A-FA2F-4673-AF87-3861F514E9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963" y="9677940"/>
            <a:ext cx="5104602" cy="555886"/>
          </a:xfrm>
          <a:prstGeom prst="rect">
            <a:avLst/>
          </a:prstGeom>
        </p:spPr>
        <p:txBody>
          <a:bodyPr vert="horz" lIns="104333" tIns="52167" rIns="104333" bIns="52167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9909" y="9677940"/>
            <a:ext cx="3403693" cy="555886"/>
          </a:xfrm>
          <a:prstGeom prst="rect">
            <a:avLst/>
          </a:prstGeom>
        </p:spPr>
        <p:txBody>
          <a:bodyPr vert="horz" lIns="104333" tIns="52167" rIns="104333" bIns="52167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36B989-9D01-4C85-89E9-25ECD260C7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14599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4599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 Light" panose="020F0302020204030204" pitchFamily="34" charset="0"/>
        </a:defRPr>
      </a:lvl2pPr>
      <a:lvl3pPr algn="l" defTabSz="14599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 Light" panose="020F0302020204030204" pitchFamily="34" charset="0"/>
        </a:defRPr>
      </a:lvl3pPr>
      <a:lvl4pPr algn="l" defTabSz="14599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 Light" panose="020F0302020204030204" pitchFamily="34" charset="0"/>
        </a:defRPr>
      </a:lvl4pPr>
      <a:lvl5pPr algn="l" defTabSz="14599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 Light" panose="020F0302020204030204" pitchFamily="34" charset="0"/>
        </a:defRPr>
      </a:lvl5pPr>
      <a:lvl6pPr marL="521665" algn="l" defTabSz="14599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 Light" panose="020F0302020204030204" pitchFamily="34" charset="0"/>
        </a:defRPr>
      </a:lvl6pPr>
      <a:lvl7pPr marL="1043330" algn="l" defTabSz="14599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 Light" panose="020F0302020204030204" pitchFamily="34" charset="0"/>
        </a:defRPr>
      </a:lvl7pPr>
      <a:lvl8pPr marL="1564996" algn="l" defTabSz="14599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 Light" panose="020F0302020204030204" pitchFamily="34" charset="0"/>
        </a:defRPr>
      </a:lvl8pPr>
      <a:lvl9pPr marL="2086661" algn="l" defTabSz="14599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64079" indent="-364079" algn="l" defTabSz="1459938" rtl="0" eaLnBrk="1" fontAlgn="base" hangingPunct="1">
        <a:lnSpc>
          <a:spcPct val="90000"/>
        </a:lnSpc>
        <a:spcBef>
          <a:spcPts val="1597"/>
        </a:spcBef>
        <a:spcAft>
          <a:spcPct val="0"/>
        </a:spcAft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94048" indent="-364079" algn="l" defTabSz="1459938" rtl="0" eaLnBrk="1" fontAlgn="base" hangingPunct="1">
        <a:lnSpc>
          <a:spcPct val="90000"/>
        </a:lnSpc>
        <a:spcBef>
          <a:spcPts val="799"/>
        </a:spcBef>
        <a:spcAft>
          <a:spcPct val="0"/>
        </a:spcAft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825828" indent="-364079" algn="l" defTabSz="1459938" rtl="0" eaLnBrk="1" fontAlgn="base" hangingPunct="1">
        <a:lnSpc>
          <a:spcPct val="90000"/>
        </a:lnSpc>
        <a:spcBef>
          <a:spcPts val="799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555798" indent="-364079" algn="l" defTabSz="1459938" rtl="0" eaLnBrk="1" fontAlgn="base" hangingPunct="1">
        <a:lnSpc>
          <a:spcPct val="90000"/>
        </a:lnSpc>
        <a:spcBef>
          <a:spcPts val="799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3285766" indent="-364079" algn="l" defTabSz="1459938" rtl="0" eaLnBrk="1" fontAlgn="base" hangingPunct="1">
        <a:lnSpc>
          <a:spcPct val="90000"/>
        </a:lnSpc>
        <a:spcBef>
          <a:spcPts val="799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4016822" indent="-365166" algn="l" defTabSz="1460663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747153" indent="-365166" algn="l" defTabSz="1460663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477485" indent="-365166" algn="l" defTabSz="1460663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6207816" indent="-365166" algn="l" defTabSz="1460663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066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0331" algn="l" defTabSz="146066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0663" algn="l" defTabSz="146066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0994" algn="l" defTabSz="146066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1325" algn="l" defTabSz="146066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1656" algn="l" defTabSz="146066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1988" algn="l" defTabSz="146066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12319" algn="l" defTabSz="146066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42650" algn="l" defTabSz="146066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98.jpeg"/><Relationship Id="rId3" Type="http://schemas.openxmlformats.org/officeDocument/2006/relationships/image" Target="../media/image96.jpeg"/><Relationship Id="rId7" Type="http://schemas.openxmlformats.org/officeDocument/2006/relationships/image" Target="../media/image63.jpe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11" Type="http://schemas.openxmlformats.org/officeDocument/2006/relationships/image" Target="../media/image97.jpeg"/><Relationship Id="rId5" Type="http://schemas.openxmlformats.org/officeDocument/2006/relationships/image" Target="../media/image10.jpeg"/><Relationship Id="rId10" Type="http://schemas.openxmlformats.org/officeDocument/2006/relationships/image" Target="../media/image33.jpeg"/><Relationship Id="rId4" Type="http://schemas.openxmlformats.org/officeDocument/2006/relationships/image" Target="../media/image9.jpeg"/><Relationship Id="rId9" Type="http://schemas.openxmlformats.org/officeDocument/2006/relationships/image" Target="../media/image89.jpeg"/><Relationship Id="rId14" Type="http://schemas.openxmlformats.org/officeDocument/2006/relationships/image" Target="../media/image9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82.jpeg"/><Relationship Id="rId3" Type="http://schemas.openxmlformats.org/officeDocument/2006/relationships/image" Target="../media/image100.jpeg"/><Relationship Id="rId7" Type="http://schemas.openxmlformats.org/officeDocument/2006/relationships/image" Target="../media/image9.jpe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11" Type="http://schemas.openxmlformats.org/officeDocument/2006/relationships/image" Target="../media/image104.jpeg"/><Relationship Id="rId5" Type="http://schemas.openxmlformats.org/officeDocument/2006/relationships/image" Target="../media/image101.jpeg"/><Relationship Id="rId15" Type="http://schemas.openxmlformats.org/officeDocument/2006/relationships/image" Target="../media/image106.jpeg"/><Relationship Id="rId10" Type="http://schemas.openxmlformats.org/officeDocument/2006/relationships/image" Target="../media/image103.jpeg"/><Relationship Id="rId4" Type="http://schemas.openxmlformats.org/officeDocument/2006/relationships/image" Target="../media/image59.jpeg"/><Relationship Id="rId9" Type="http://schemas.openxmlformats.org/officeDocument/2006/relationships/image" Target="../media/image102.jpeg"/><Relationship Id="rId14" Type="http://schemas.openxmlformats.org/officeDocument/2006/relationships/image" Target="../media/image10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9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11" Type="http://schemas.openxmlformats.org/officeDocument/2006/relationships/image" Target="../media/image112.jpeg"/><Relationship Id="rId5" Type="http://schemas.openxmlformats.org/officeDocument/2006/relationships/image" Target="../media/image107.jpeg"/><Relationship Id="rId10" Type="http://schemas.openxmlformats.org/officeDocument/2006/relationships/image" Target="../media/image111.jpeg"/><Relationship Id="rId4" Type="http://schemas.openxmlformats.org/officeDocument/2006/relationships/image" Target="../media/image10.jpeg"/><Relationship Id="rId9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62.png"/><Relationship Id="rId3" Type="http://schemas.openxmlformats.org/officeDocument/2006/relationships/image" Target="../media/image113.jpeg"/><Relationship Id="rId7" Type="http://schemas.openxmlformats.org/officeDocument/2006/relationships/image" Target="../media/image115.jpe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11" Type="http://schemas.openxmlformats.org/officeDocument/2006/relationships/image" Target="../media/image116.jpeg"/><Relationship Id="rId5" Type="http://schemas.openxmlformats.org/officeDocument/2006/relationships/image" Target="../media/image114.jpeg"/><Relationship Id="rId10" Type="http://schemas.openxmlformats.org/officeDocument/2006/relationships/image" Target="../media/image68.png"/><Relationship Id="rId4" Type="http://schemas.openxmlformats.org/officeDocument/2006/relationships/image" Target="../media/image60.jpeg"/><Relationship Id="rId9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5" Type="http://schemas.openxmlformats.org/officeDocument/2006/relationships/image" Target="../media/image80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9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5" Type="http://schemas.openxmlformats.org/officeDocument/2006/relationships/image" Target="../media/image87.jpeg"/><Relationship Id="rId4" Type="http://schemas.openxmlformats.org/officeDocument/2006/relationships/image" Target="../media/image10.jpeg"/><Relationship Id="rId9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20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122.png"/><Relationship Id="rId10" Type="http://schemas.openxmlformats.org/officeDocument/2006/relationships/image" Target="../media/image66.jpeg"/><Relationship Id="rId4" Type="http://schemas.openxmlformats.org/officeDocument/2006/relationships/image" Target="../media/image121.png"/><Relationship Id="rId9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4.jpeg"/><Relationship Id="rId7" Type="http://schemas.openxmlformats.org/officeDocument/2006/relationships/image" Target="../media/image92.jpe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63.jpeg"/><Relationship Id="rId5" Type="http://schemas.openxmlformats.org/officeDocument/2006/relationships/image" Target="../media/image9.jpeg"/><Relationship Id="rId10" Type="http://schemas.openxmlformats.org/officeDocument/2006/relationships/image" Target="../media/image71.jpeg"/><Relationship Id="rId4" Type="http://schemas.openxmlformats.org/officeDocument/2006/relationships/image" Target="../media/image76.jpeg"/><Relationship Id="rId9" Type="http://schemas.openxmlformats.org/officeDocument/2006/relationships/image" Target="../media/image1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159.jpeg"/><Relationship Id="rId3" Type="http://schemas.openxmlformats.org/officeDocument/2006/relationships/image" Target="../media/image9.jpeg"/><Relationship Id="rId7" Type="http://schemas.openxmlformats.org/officeDocument/2006/relationships/image" Target="../media/image33.jpeg"/><Relationship Id="rId12" Type="http://schemas.openxmlformats.org/officeDocument/2006/relationships/image" Target="../media/image15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jpeg"/><Relationship Id="rId11" Type="http://schemas.openxmlformats.org/officeDocument/2006/relationships/image" Target="../media/image99.jpeg"/><Relationship Id="rId5" Type="http://schemas.openxmlformats.org/officeDocument/2006/relationships/image" Target="../media/image155.jpeg"/><Relationship Id="rId10" Type="http://schemas.openxmlformats.org/officeDocument/2006/relationships/image" Target="../media/image73.jpeg"/><Relationship Id="rId4" Type="http://schemas.openxmlformats.org/officeDocument/2006/relationships/image" Target="../media/image10.jpeg"/><Relationship Id="rId9" Type="http://schemas.openxmlformats.org/officeDocument/2006/relationships/image" Target="../media/image1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0.jpeg"/><Relationship Id="rId4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62.jpeg"/><Relationship Id="rId3" Type="http://schemas.openxmlformats.org/officeDocument/2006/relationships/image" Target="../media/image161.jpeg"/><Relationship Id="rId7" Type="http://schemas.openxmlformats.org/officeDocument/2006/relationships/image" Target="../media/image9.jpe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11" Type="http://schemas.openxmlformats.org/officeDocument/2006/relationships/image" Target="../media/image157.jpeg"/><Relationship Id="rId5" Type="http://schemas.openxmlformats.org/officeDocument/2006/relationships/image" Target="../media/image156.jpeg"/><Relationship Id="rId15" Type="http://schemas.openxmlformats.org/officeDocument/2006/relationships/image" Target="../media/image63.jpeg"/><Relationship Id="rId10" Type="http://schemas.openxmlformats.org/officeDocument/2006/relationships/image" Target="../media/image33.jpeg"/><Relationship Id="rId4" Type="http://schemas.openxmlformats.org/officeDocument/2006/relationships/image" Target="../media/image155.jpeg"/><Relationship Id="rId9" Type="http://schemas.openxmlformats.org/officeDocument/2006/relationships/image" Target="../media/image31.jpeg"/><Relationship Id="rId14" Type="http://schemas.openxmlformats.org/officeDocument/2006/relationships/image" Target="../media/image1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3.jpeg"/><Relationship Id="rId4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166.jpeg"/><Relationship Id="rId3" Type="http://schemas.openxmlformats.org/officeDocument/2006/relationships/image" Target="../media/image164.jpeg"/><Relationship Id="rId7" Type="http://schemas.openxmlformats.org/officeDocument/2006/relationships/image" Target="../media/image31.jpeg"/><Relationship Id="rId12" Type="http://schemas.openxmlformats.org/officeDocument/2006/relationships/image" Target="../media/image15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11" Type="http://schemas.openxmlformats.org/officeDocument/2006/relationships/image" Target="../media/image165.jpeg"/><Relationship Id="rId5" Type="http://schemas.openxmlformats.org/officeDocument/2006/relationships/image" Target="../media/image10.jpeg"/><Relationship Id="rId15" Type="http://schemas.openxmlformats.org/officeDocument/2006/relationships/image" Target="../media/image167.jpeg"/><Relationship Id="rId10" Type="http://schemas.openxmlformats.org/officeDocument/2006/relationships/image" Target="../media/image73.jpeg"/><Relationship Id="rId4" Type="http://schemas.openxmlformats.org/officeDocument/2006/relationships/image" Target="../media/image9.jpeg"/><Relationship Id="rId9" Type="http://schemas.openxmlformats.org/officeDocument/2006/relationships/image" Target="../media/image104.jpeg"/><Relationship Id="rId14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8.jpeg"/><Relationship Id="rId4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5.jpeg"/><Relationship Id="rId7" Type="http://schemas.openxmlformats.org/officeDocument/2006/relationships/image" Target="../media/image17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2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9.jpe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0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jpeg"/><Relationship Id="rId18" Type="http://schemas.openxmlformats.org/officeDocument/2006/relationships/image" Target="../media/image37.png"/><Relationship Id="rId26" Type="http://schemas.openxmlformats.org/officeDocument/2006/relationships/image" Target="../media/image45.jpeg"/><Relationship Id="rId39" Type="http://schemas.openxmlformats.org/officeDocument/2006/relationships/image" Target="../media/image58.jpeg"/><Relationship Id="rId21" Type="http://schemas.openxmlformats.org/officeDocument/2006/relationships/image" Target="../media/image40.jpeg"/><Relationship Id="rId34" Type="http://schemas.openxmlformats.org/officeDocument/2006/relationships/image" Target="../media/image53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5" Type="http://schemas.openxmlformats.org/officeDocument/2006/relationships/image" Target="../media/image44.jpeg"/><Relationship Id="rId33" Type="http://schemas.openxmlformats.org/officeDocument/2006/relationships/image" Target="../media/image52.jpeg"/><Relationship Id="rId38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29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30.jpeg"/><Relationship Id="rId24" Type="http://schemas.openxmlformats.org/officeDocument/2006/relationships/image" Target="../media/image43.jpeg"/><Relationship Id="rId32" Type="http://schemas.openxmlformats.org/officeDocument/2006/relationships/image" Target="../media/image51.jpeg"/><Relationship Id="rId37" Type="http://schemas.openxmlformats.org/officeDocument/2006/relationships/image" Target="../media/image56.jpeg"/><Relationship Id="rId40" Type="http://schemas.openxmlformats.org/officeDocument/2006/relationships/image" Target="../media/image59.jpeg"/><Relationship Id="rId5" Type="http://schemas.openxmlformats.org/officeDocument/2006/relationships/image" Target="../media/image9.jpeg"/><Relationship Id="rId15" Type="http://schemas.openxmlformats.org/officeDocument/2006/relationships/image" Target="../media/image34.jpeg"/><Relationship Id="rId23" Type="http://schemas.openxmlformats.org/officeDocument/2006/relationships/image" Target="../media/image42.jpeg"/><Relationship Id="rId28" Type="http://schemas.openxmlformats.org/officeDocument/2006/relationships/image" Target="../media/image47.jpeg"/><Relationship Id="rId36" Type="http://schemas.openxmlformats.org/officeDocument/2006/relationships/image" Target="../media/image55.pn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31" Type="http://schemas.openxmlformats.org/officeDocument/2006/relationships/image" Target="../media/image50.jpeg"/><Relationship Id="rId4" Type="http://schemas.openxmlformats.org/officeDocument/2006/relationships/image" Target="../media/image25.pn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Relationship Id="rId22" Type="http://schemas.openxmlformats.org/officeDocument/2006/relationships/image" Target="../media/image41.jpeg"/><Relationship Id="rId27" Type="http://schemas.openxmlformats.org/officeDocument/2006/relationships/image" Target="../media/image46.jpeg"/><Relationship Id="rId30" Type="http://schemas.openxmlformats.org/officeDocument/2006/relationships/image" Target="../media/image49.jpeg"/><Relationship Id="rId35" Type="http://schemas.openxmlformats.org/officeDocument/2006/relationships/image" Target="../media/image54.jpeg"/><Relationship Id="rId8" Type="http://schemas.openxmlformats.org/officeDocument/2006/relationships/image" Target="../media/image27.jpeg"/><Relationship Id="rId3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7.jpeg"/><Relationship Id="rId18" Type="http://schemas.openxmlformats.org/officeDocument/2006/relationships/image" Target="../media/image72.jpeg"/><Relationship Id="rId3" Type="http://schemas.openxmlformats.org/officeDocument/2006/relationships/image" Target="../media/image60.jpeg"/><Relationship Id="rId21" Type="http://schemas.openxmlformats.org/officeDocument/2006/relationships/image" Target="../media/image75.jpeg"/><Relationship Id="rId7" Type="http://schemas.openxmlformats.org/officeDocument/2006/relationships/image" Target="../media/image10.jpeg"/><Relationship Id="rId12" Type="http://schemas.openxmlformats.org/officeDocument/2006/relationships/image" Target="../media/image66.jpeg"/><Relationship Id="rId17" Type="http://schemas.openxmlformats.org/officeDocument/2006/relationships/image" Target="../media/image71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0.jpeg"/><Relationship Id="rId20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33.jpeg"/><Relationship Id="rId5" Type="http://schemas.openxmlformats.org/officeDocument/2006/relationships/image" Target="../media/image62.png"/><Relationship Id="rId15" Type="http://schemas.openxmlformats.org/officeDocument/2006/relationships/image" Target="../media/image69.jpeg"/><Relationship Id="rId10" Type="http://schemas.openxmlformats.org/officeDocument/2006/relationships/image" Target="../media/image65.jpeg"/><Relationship Id="rId19" Type="http://schemas.openxmlformats.org/officeDocument/2006/relationships/image" Target="../media/image73.jpeg"/><Relationship Id="rId4" Type="http://schemas.openxmlformats.org/officeDocument/2006/relationships/image" Target="../media/image61.jpeg"/><Relationship Id="rId9" Type="http://schemas.openxmlformats.org/officeDocument/2006/relationships/image" Target="../media/image64.jpeg"/><Relationship Id="rId1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65.jpeg"/><Relationship Id="rId18" Type="http://schemas.openxmlformats.org/officeDocument/2006/relationships/image" Target="../media/image67.jpeg"/><Relationship Id="rId26" Type="http://schemas.openxmlformats.org/officeDocument/2006/relationships/image" Target="../media/image59.jpeg"/><Relationship Id="rId3" Type="http://schemas.openxmlformats.org/officeDocument/2006/relationships/image" Target="../media/image61.jpeg"/><Relationship Id="rId21" Type="http://schemas.openxmlformats.org/officeDocument/2006/relationships/image" Target="../media/image72.jpeg"/><Relationship Id="rId7" Type="http://schemas.openxmlformats.org/officeDocument/2006/relationships/image" Target="../media/image9.jpeg"/><Relationship Id="rId12" Type="http://schemas.openxmlformats.org/officeDocument/2006/relationships/image" Target="../media/image82.jpeg"/><Relationship Id="rId17" Type="http://schemas.openxmlformats.org/officeDocument/2006/relationships/image" Target="../media/image63.jpeg"/><Relationship Id="rId25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1.jpeg"/><Relationship Id="rId20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11" Type="http://schemas.openxmlformats.org/officeDocument/2006/relationships/image" Target="../media/image81.png"/><Relationship Id="rId24" Type="http://schemas.openxmlformats.org/officeDocument/2006/relationships/image" Target="../media/image85.jpeg"/><Relationship Id="rId5" Type="http://schemas.openxmlformats.org/officeDocument/2006/relationships/image" Target="../media/image77.jpeg"/><Relationship Id="rId15" Type="http://schemas.openxmlformats.org/officeDocument/2006/relationships/image" Target="../media/image64.jpeg"/><Relationship Id="rId23" Type="http://schemas.openxmlformats.org/officeDocument/2006/relationships/image" Target="../media/image84.jpeg"/><Relationship Id="rId28" Type="http://schemas.openxmlformats.org/officeDocument/2006/relationships/image" Target="../media/image75.jpeg"/><Relationship Id="rId10" Type="http://schemas.openxmlformats.org/officeDocument/2006/relationships/image" Target="../media/image80.jpeg"/><Relationship Id="rId19" Type="http://schemas.openxmlformats.org/officeDocument/2006/relationships/image" Target="../media/image66.jpeg"/><Relationship Id="rId4" Type="http://schemas.openxmlformats.org/officeDocument/2006/relationships/image" Target="../media/image76.jpeg"/><Relationship Id="rId9" Type="http://schemas.openxmlformats.org/officeDocument/2006/relationships/image" Target="../media/image79.jpeg"/><Relationship Id="rId14" Type="http://schemas.openxmlformats.org/officeDocument/2006/relationships/image" Target="../media/image33.jpeg"/><Relationship Id="rId22" Type="http://schemas.openxmlformats.org/officeDocument/2006/relationships/image" Target="../media/image58.jpeg"/><Relationship Id="rId27" Type="http://schemas.openxmlformats.org/officeDocument/2006/relationships/image" Target="../media/image7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91.jpeg"/><Relationship Id="rId18" Type="http://schemas.openxmlformats.org/officeDocument/2006/relationships/image" Target="../media/image65.jpeg"/><Relationship Id="rId26" Type="http://schemas.openxmlformats.org/officeDocument/2006/relationships/image" Target="../media/image81.png"/><Relationship Id="rId3" Type="http://schemas.openxmlformats.org/officeDocument/2006/relationships/image" Target="../media/image61.jpeg"/><Relationship Id="rId21" Type="http://schemas.openxmlformats.org/officeDocument/2006/relationships/image" Target="../media/image73.jpeg"/><Relationship Id="rId7" Type="http://schemas.openxmlformats.org/officeDocument/2006/relationships/image" Target="../media/image88.jpeg"/><Relationship Id="rId12" Type="http://schemas.openxmlformats.org/officeDocument/2006/relationships/image" Target="../media/image90.jpeg"/><Relationship Id="rId17" Type="http://schemas.openxmlformats.org/officeDocument/2006/relationships/image" Target="../media/image94.jpeg"/><Relationship Id="rId25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3.jpeg"/><Relationship Id="rId20" Type="http://schemas.openxmlformats.org/officeDocument/2006/relationships/image" Target="../media/image72.jpeg"/><Relationship Id="rId29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11" Type="http://schemas.openxmlformats.org/officeDocument/2006/relationships/image" Target="../media/image89.jpeg"/><Relationship Id="rId24" Type="http://schemas.openxmlformats.org/officeDocument/2006/relationships/image" Target="../media/image63.jpeg"/><Relationship Id="rId32" Type="http://schemas.openxmlformats.org/officeDocument/2006/relationships/image" Target="../media/image75.jpeg"/><Relationship Id="rId5" Type="http://schemas.openxmlformats.org/officeDocument/2006/relationships/image" Target="../media/image80.jpeg"/><Relationship Id="rId15" Type="http://schemas.openxmlformats.org/officeDocument/2006/relationships/image" Target="../media/image92.jpeg"/><Relationship Id="rId23" Type="http://schemas.openxmlformats.org/officeDocument/2006/relationships/image" Target="../media/image71.jpeg"/><Relationship Id="rId28" Type="http://schemas.openxmlformats.org/officeDocument/2006/relationships/image" Target="../media/image84.jpeg"/><Relationship Id="rId10" Type="http://schemas.openxmlformats.org/officeDocument/2006/relationships/image" Target="../media/image83.jpeg"/><Relationship Id="rId19" Type="http://schemas.openxmlformats.org/officeDocument/2006/relationships/image" Target="../media/image33.jpeg"/><Relationship Id="rId31" Type="http://schemas.openxmlformats.org/officeDocument/2006/relationships/image" Target="../media/image74.jpeg"/><Relationship Id="rId4" Type="http://schemas.openxmlformats.org/officeDocument/2006/relationships/image" Target="../media/image86.jpeg"/><Relationship Id="rId9" Type="http://schemas.openxmlformats.org/officeDocument/2006/relationships/image" Target="../media/image10.jpeg"/><Relationship Id="rId14" Type="http://schemas.openxmlformats.org/officeDocument/2006/relationships/image" Target="../media/image56.jpeg"/><Relationship Id="rId22" Type="http://schemas.openxmlformats.org/officeDocument/2006/relationships/image" Target="../media/image64.jpeg"/><Relationship Id="rId27" Type="http://schemas.openxmlformats.org/officeDocument/2006/relationships/image" Target="../media/image58.jpeg"/><Relationship Id="rId30" Type="http://schemas.openxmlformats.org/officeDocument/2006/relationships/image" Target="../media/image9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</a:blip>
          <a:srcRect/>
          <a:stretch>
            <a:fillRect t="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0502" y="3690768"/>
            <a:ext cx="13686368" cy="2382885"/>
          </a:xfrm>
          <a:prstGeom prst="rect">
            <a:avLst/>
          </a:prstGeom>
        </p:spPr>
        <p:txBody>
          <a:bodyPr wrap="square" lIns="104318" tIns="52160" rIns="104318" bIns="52160">
            <a:spAutoFit/>
          </a:bodyPr>
          <a:lstStyle/>
          <a:p>
            <a:pPr algn="ctr"/>
            <a:r>
              <a:rPr lang="ru-RU" sz="3700" dirty="0">
                <a:solidFill>
                  <a:prstClr val="black"/>
                </a:solidFill>
                <a:latin typeface="Impact" panose="020B0806030902050204" pitchFamily="34" charset="0"/>
              </a:rPr>
              <a:t>Регламенты и спецификации по реализации программы «Формирование комфортной городской среды» </a:t>
            </a:r>
            <a:endParaRPr lang="ru-RU" sz="3700" dirty="0" smtClean="0">
              <a:solidFill>
                <a:prstClr val="black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3700" dirty="0" smtClean="0">
                <a:solidFill>
                  <a:prstClr val="black"/>
                </a:solidFill>
                <a:latin typeface="Impact" panose="020B0806030902050204" pitchFamily="34" charset="0"/>
              </a:rPr>
              <a:t>в </a:t>
            </a:r>
            <a:r>
              <a:rPr lang="ru-RU" sz="3700" dirty="0">
                <a:solidFill>
                  <a:prstClr val="black"/>
                </a:solidFill>
                <a:latin typeface="Impact" panose="020B0806030902050204" pitchFamily="34" charset="0"/>
              </a:rPr>
              <a:t>Ленинградской </a:t>
            </a:r>
            <a:r>
              <a:rPr lang="ru-RU" sz="3700" dirty="0" smtClean="0">
                <a:solidFill>
                  <a:prstClr val="black"/>
                </a:solidFill>
                <a:latin typeface="Impact" panose="020B0806030902050204" pitchFamily="34" charset="0"/>
              </a:rPr>
              <a:t>области в 2018-2022 </a:t>
            </a:r>
            <a:r>
              <a:rPr lang="ru-RU" sz="3700" dirty="0">
                <a:solidFill>
                  <a:prstClr val="black"/>
                </a:solidFill>
                <a:latin typeface="Impact" panose="020B0806030902050204" pitchFamily="34" charset="0"/>
              </a:rPr>
              <a:t/>
            </a:r>
            <a:br>
              <a:rPr lang="ru-RU" sz="3700" dirty="0">
                <a:solidFill>
                  <a:prstClr val="black"/>
                </a:solidFill>
                <a:latin typeface="Impact" panose="020B0806030902050204" pitchFamily="34" charset="0"/>
              </a:rPr>
            </a:br>
            <a:endParaRPr lang="en-US" sz="3700" dirty="0">
              <a:solidFill>
                <a:prstClr val="black"/>
              </a:solidFill>
              <a:latin typeface="Impact" panose="020B0806030902050204" pitchFamily="34" charset="0"/>
            </a:endParaRPr>
          </a:p>
        </p:txBody>
      </p:sp>
      <p:pic>
        <p:nvPicPr>
          <p:cNvPr id="1034" name="Picture 10" descr="http://bibirevo.mos.ru/upload/medialibrary/4a3/edinaya-rossiya-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750" y="0"/>
            <a:ext cx="4262353" cy="367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44367" y="2801167"/>
            <a:ext cx="210738" cy="382338"/>
          </a:xfrm>
          <a:prstGeom prst="rect">
            <a:avLst/>
          </a:prstGeom>
          <a:noFill/>
        </p:spPr>
        <p:txBody>
          <a:bodyPr wrap="none" lIns="104318" tIns="52160" rIns="104318" bIns="52160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13614" y="578004"/>
            <a:ext cx="6321597" cy="2598342"/>
          </a:xfrm>
          <a:prstGeom prst="rect">
            <a:avLst/>
          </a:prstGeom>
        </p:spPr>
        <p:txBody>
          <a:bodyPr wrap="square" lIns="104318" tIns="52160" rIns="104318" bIns="52160">
            <a:spAutoFit/>
          </a:bodyPr>
          <a:lstStyle/>
          <a:p>
            <a:pPr algn="ctr"/>
            <a:r>
              <a:rPr lang="ru-RU" sz="2700" dirty="0">
                <a:solidFill>
                  <a:prstClr val="black"/>
                </a:solidFill>
                <a:latin typeface="Impact" panose="020B0806030902050204" pitchFamily="34" charset="0"/>
              </a:rPr>
              <a:t>Согласовано</a:t>
            </a:r>
          </a:p>
          <a:p>
            <a:pPr algn="ctr"/>
            <a:endParaRPr lang="ru-RU" sz="2700" dirty="0">
              <a:solidFill>
                <a:prstClr val="black"/>
              </a:solidFill>
              <a:latin typeface="Impact" panose="020B0806030902050204" pitchFamily="34" charset="0"/>
            </a:endParaRPr>
          </a:p>
          <a:p>
            <a:pPr algn="ctr"/>
            <a:endParaRPr lang="en-US" sz="2700" dirty="0">
              <a:solidFill>
                <a:prstClr val="black"/>
              </a:solidFill>
              <a:latin typeface="Impact" panose="020B0806030902050204" pitchFamily="34" charset="0"/>
            </a:endParaRPr>
          </a:p>
          <a:p>
            <a:pPr algn="ctr"/>
            <a:endParaRPr lang="ru-RU" sz="2700" dirty="0">
              <a:solidFill>
                <a:prstClr val="black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700" dirty="0">
                <a:solidFill>
                  <a:prstClr val="black"/>
                </a:solidFill>
                <a:latin typeface="Impact" panose="020B0806030902050204" pitchFamily="34" charset="0"/>
              </a:rPr>
              <a:t>Губернатор Ленинградской области  </a:t>
            </a:r>
            <a:endParaRPr lang="ru-RU" sz="2700" dirty="0" smtClean="0">
              <a:solidFill>
                <a:prstClr val="black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700" dirty="0" smtClean="0">
                <a:solidFill>
                  <a:prstClr val="black"/>
                </a:solidFill>
                <a:latin typeface="Impact" panose="020B0806030902050204" pitchFamily="34" charset="0"/>
              </a:rPr>
              <a:t>А.Ю</a:t>
            </a:r>
            <a:r>
              <a:rPr lang="ru-RU" sz="2700" dirty="0">
                <a:solidFill>
                  <a:prstClr val="black"/>
                </a:solidFill>
                <a:latin typeface="Impact" panose="020B0806030902050204" pitchFamily="34" charset="0"/>
              </a:rPr>
              <a:t>. </a:t>
            </a:r>
            <a:r>
              <a:rPr lang="ru-RU" sz="2700" dirty="0">
                <a:solidFill>
                  <a:prstClr val="black"/>
                </a:solidFill>
                <a:latin typeface="Impact" panose="020B0806030902050204" pitchFamily="34" charset="0"/>
              </a:rPr>
              <a:t>Дрозденко</a:t>
            </a:r>
            <a:endParaRPr lang="en-US" sz="3200" dirty="0">
              <a:solidFill>
                <a:prstClr val="black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Picture 2" descr="http://kapremontkbr.ru/upload/iblock/312/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4" y="384089"/>
            <a:ext cx="3108564" cy="281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542" y="459049"/>
            <a:ext cx="2152653" cy="254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7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icture 4" descr="D:\Проект строй\Формирование комфортной городской среды\подборка оборудование\Новая папка\EG_946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9634" y="7897782"/>
            <a:ext cx="1037488" cy="1037488"/>
          </a:xfrm>
          <a:prstGeom prst="rect">
            <a:avLst/>
          </a:prstGeom>
          <a:noFill/>
        </p:spPr>
      </p:pic>
      <p:pic>
        <p:nvPicPr>
          <p:cNvPr id="8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18" name="Прямоугольник 45"/>
          <p:cNvSpPr>
            <a:spLocks noChangeArrowheads="1"/>
          </p:cNvSpPr>
          <p:nvPr/>
        </p:nvSpPr>
        <p:spPr bwMode="auto">
          <a:xfrm>
            <a:off x="7997826" y="2201864"/>
            <a:ext cx="1290905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Освещение</a:t>
            </a:r>
          </a:p>
        </p:txBody>
      </p:sp>
      <p:pic>
        <p:nvPicPr>
          <p:cNvPr id="126" name="Picture 12" descr="D:\Проект строй\Формирование комфортной городской среды\текстуры\Новая папка\Гладкий оранжевы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00635" y="3434545"/>
            <a:ext cx="612776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" name="Прямоугольник 1"/>
          <p:cNvSpPr>
            <a:spLocks noChangeArrowheads="1"/>
          </p:cNvSpPr>
          <p:nvPr/>
        </p:nvSpPr>
        <p:spPr bwMode="auto">
          <a:xfrm>
            <a:off x="239714" y="290514"/>
            <a:ext cx="14882812" cy="158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Состав элементов благоустройства </a:t>
            </a:r>
            <a:endParaRPr lang="en-US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дворовых пространств</a:t>
            </a:r>
            <a:endParaRPr lang="en-US" sz="3200" b="1" dirty="0">
              <a:latin typeface="Open Sans"/>
              <a:ea typeface="Open Sans"/>
              <a:cs typeface="Open Sans"/>
            </a:endParaRPr>
          </a:p>
          <a:p>
            <a:pPr algn="ctr"/>
            <a:r>
              <a:rPr lang="ru-RU" sz="3200" dirty="0">
                <a:latin typeface="Open Sans"/>
                <a:ea typeface="Open Sans"/>
                <a:cs typeface="Open Sans"/>
              </a:rPr>
              <a:t>(начало таблицы)</a:t>
            </a:r>
            <a:endParaRPr lang="ru-RU" sz="32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720726" y="2120899"/>
            <a:ext cx="1979455" cy="813752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0" name="Прямоугольник 139"/>
          <p:cNvSpPr/>
          <p:nvPr/>
        </p:nvSpPr>
        <p:spPr>
          <a:xfrm>
            <a:off x="720725" y="2119314"/>
            <a:ext cx="14185902" cy="573881"/>
          </a:xfrm>
          <a:prstGeom prst="rect">
            <a:avLst/>
          </a:prstGeom>
          <a:solidFill>
            <a:srgbClr val="D3BFC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1" name="Прямоугольник 9"/>
          <p:cNvSpPr>
            <a:spLocks noChangeArrowheads="1"/>
          </p:cNvSpPr>
          <p:nvPr/>
        </p:nvSpPr>
        <p:spPr bwMode="auto">
          <a:xfrm>
            <a:off x="727080" y="2113196"/>
            <a:ext cx="1973102" cy="53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Название элемента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42" name="Прямоугольник 10"/>
          <p:cNvSpPr>
            <a:spLocks noChangeArrowheads="1"/>
          </p:cNvSpPr>
          <p:nvPr/>
        </p:nvSpPr>
        <p:spPr bwMode="auto">
          <a:xfrm>
            <a:off x="701775" y="4397305"/>
            <a:ext cx="1996816" cy="92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Озеленение</a:t>
            </a:r>
            <a:r>
              <a:rPr lang="en-US" sz="1600" dirty="0">
                <a:latin typeface="Open Sans"/>
                <a:ea typeface="Open Sans"/>
                <a:cs typeface="Open Sans"/>
              </a:rPr>
              <a:t>/</a:t>
            </a:r>
          </a:p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Покрытие</a:t>
            </a:r>
          </a:p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720727" y="2119315"/>
            <a:ext cx="14185900" cy="57388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3" name="Прямоугольник 59"/>
          <p:cNvSpPr>
            <a:spLocks noChangeArrowheads="1"/>
          </p:cNvSpPr>
          <p:nvPr/>
        </p:nvSpPr>
        <p:spPr bwMode="auto">
          <a:xfrm>
            <a:off x="11444289" y="2201864"/>
            <a:ext cx="184704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2700181" y="2119313"/>
            <a:ext cx="4066167" cy="81407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6766348" y="2117725"/>
            <a:ext cx="4069344" cy="814228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10835692" y="2119313"/>
            <a:ext cx="4070934" cy="81422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178" name="Picture 25" descr="D:\Проект строй\Формирование комфортной городской среды\текстуры\936101-a-floor-texture-pattern-of-some-wood-chips-and-bark-Stock-Phot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6355" y="4316413"/>
            <a:ext cx="935070" cy="6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" name="Picture 26" descr="D:\Проект строй\Формирование комфортной городской среды\текстуры\!трав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88165" y="5539118"/>
            <a:ext cx="946559" cy="62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" name="Прямоугольник 98"/>
          <p:cNvSpPr>
            <a:spLocks noChangeArrowheads="1"/>
          </p:cNvSpPr>
          <p:nvPr/>
        </p:nvSpPr>
        <p:spPr bwMode="auto">
          <a:xfrm>
            <a:off x="3781425" y="5231874"/>
            <a:ext cx="7559675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>
            <a:spAutoFit/>
          </a:bodyPr>
          <a:lstStyle/>
          <a:p>
            <a:pPr eaLnBrk="0" hangingPunct="0"/>
            <a:endParaRPr lang="ru-RU" dirty="0"/>
          </a:p>
        </p:txBody>
      </p:sp>
      <p:pic>
        <p:nvPicPr>
          <p:cNvPr id="206" name="Рисунок 20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990286" y="6772847"/>
            <a:ext cx="895664" cy="671748"/>
          </a:xfrm>
          <a:prstGeom prst="rect">
            <a:avLst/>
          </a:prstGeom>
        </p:spPr>
      </p:pic>
      <p:sp>
        <p:nvSpPr>
          <p:cNvPr id="207" name="Прямоугольник 206"/>
          <p:cNvSpPr/>
          <p:nvPr/>
        </p:nvSpPr>
        <p:spPr>
          <a:xfrm>
            <a:off x="11918980" y="6506379"/>
            <a:ext cx="3630587" cy="1323425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Стелющиеся </a:t>
            </a:r>
            <a:r>
              <a:rPr lang="ru-RU" sz="1600" u="sng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медленнорасту</a:t>
            </a:r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u="sng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щие</a:t>
            </a:r>
            <a:r>
              <a:rPr lang="en-US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растения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Высота:800-1200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Контейнер:С2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Возраст:2 года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Цена:1500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32" name="Прямоугольник 9"/>
          <p:cNvSpPr>
            <a:spLocks noChangeArrowheads="1"/>
          </p:cNvSpPr>
          <p:nvPr/>
        </p:nvSpPr>
        <p:spPr bwMode="auto">
          <a:xfrm>
            <a:off x="727079" y="3122762"/>
            <a:ext cx="1973102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Мощение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37" name="Прямоугольник 9"/>
          <p:cNvSpPr>
            <a:spLocks noChangeArrowheads="1"/>
          </p:cNvSpPr>
          <p:nvPr/>
        </p:nvSpPr>
        <p:spPr bwMode="auto">
          <a:xfrm>
            <a:off x="2698590" y="2191918"/>
            <a:ext cx="4069346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Минимальный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38" name="Прямоугольник 9"/>
          <p:cNvSpPr>
            <a:spLocks noChangeArrowheads="1"/>
          </p:cNvSpPr>
          <p:nvPr/>
        </p:nvSpPr>
        <p:spPr bwMode="auto">
          <a:xfrm>
            <a:off x="6767937" y="2191918"/>
            <a:ext cx="406934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Рекомендуемый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39" name="Прямоугольник 9"/>
          <p:cNvSpPr>
            <a:spLocks noChangeArrowheads="1"/>
          </p:cNvSpPr>
          <p:nvPr/>
        </p:nvSpPr>
        <p:spPr bwMode="auto">
          <a:xfrm>
            <a:off x="10837282" y="2201863"/>
            <a:ext cx="406934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Максимальный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240" name="Picture 11" descr="D:\Проект строй\Формирование комфортной городской среды\текстуры\Новая папка\!ПЛИТКА_1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6355" y="2863041"/>
            <a:ext cx="935071" cy="939046"/>
          </a:xfrm>
          <a:prstGeom prst="rect">
            <a:avLst/>
          </a:prstGeom>
          <a:noFill/>
        </p:spPr>
      </p:pic>
      <p:sp>
        <p:nvSpPr>
          <p:cNvPr id="241" name="Прямоугольник 240"/>
          <p:cNvSpPr/>
          <p:nvPr/>
        </p:nvSpPr>
        <p:spPr>
          <a:xfrm>
            <a:off x="3846486" y="2618795"/>
            <a:ext cx="3844901" cy="1815868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Клинкерная брусчатка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200х100мм,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H=52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Цена:50 руб/шт.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 за площадку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(13 кв.м):32 500 руб.  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720724" y="2693194"/>
            <a:ext cx="14192256" cy="14557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244" name="Прямоугольник 243"/>
          <p:cNvSpPr/>
          <p:nvPr/>
        </p:nvSpPr>
        <p:spPr>
          <a:xfrm>
            <a:off x="7859765" y="2648726"/>
            <a:ext cx="3844901" cy="1815868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Клинкерная брусчатка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200х100мм, 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H=52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Цена:50 руб/шт.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 за площадку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(15 кв.м):37 500 руб.  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45" name="Picture 11" descr="D:\Проект строй\Формирование комфортной городской среды\текстуры\Новая папка\!ПЛИТКА_1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990286" y="2863040"/>
            <a:ext cx="602600" cy="605162"/>
          </a:xfrm>
          <a:prstGeom prst="rect">
            <a:avLst/>
          </a:prstGeom>
          <a:noFill/>
        </p:spPr>
      </p:pic>
      <p:sp>
        <p:nvSpPr>
          <p:cNvPr id="246" name="Прямоугольник 245"/>
          <p:cNvSpPr/>
          <p:nvPr/>
        </p:nvSpPr>
        <p:spPr>
          <a:xfrm>
            <a:off x="11931732" y="2648726"/>
            <a:ext cx="3844901" cy="1815868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Клинкерная брусчатка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200х100мм, 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H=52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Цена:50 руб/шт.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 за площадку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(15 кв.м):37 500 руб.  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7931203" y="5449409"/>
            <a:ext cx="3844901" cy="1323425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Посевной газон</a:t>
            </a:r>
          </a:p>
          <a:p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неподготовленное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основание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)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80 руб/кв.м.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66" name="Picture 11" descr="D:\Проект строй\Формирование комфортной городской среды\текстуры\Новая папка\!ПЛИТКА_1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99654" y="2852689"/>
            <a:ext cx="935071" cy="939046"/>
          </a:xfrm>
          <a:prstGeom prst="rect">
            <a:avLst/>
          </a:prstGeom>
          <a:noFill/>
        </p:spPr>
      </p:pic>
      <p:pic>
        <p:nvPicPr>
          <p:cNvPr id="270" name="Picture 26" descr="D:\Проект строй\Формирование комфортной городской среды\текстуры\!трав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63274" y="5543801"/>
            <a:ext cx="946559" cy="62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" name="Прямоугольник 271"/>
          <p:cNvSpPr/>
          <p:nvPr/>
        </p:nvSpPr>
        <p:spPr>
          <a:xfrm>
            <a:off x="11918981" y="5455661"/>
            <a:ext cx="3844901" cy="1323425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Посевной газон</a:t>
            </a:r>
          </a:p>
          <a:p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неподготовленное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основание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)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80 руб/кв.м.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75" name="Прямоугольник 274"/>
          <p:cNvSpPr/>
          <p:nvPr/>
        </p:nvSpPr>
        <p:spPr>
          <a:xfrm>
            <a:off x="3859237" y="4229962"/>
            <a:ext cx="3844901" cy="2062089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Опилки из древесной коры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3-40мм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Возможные породы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древесины : ольха, осина,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бук, дуб</a:t>
            </a:r>
            <a:endParaRPr lang="ru-RU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Цена:250 руб. (20 кг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/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кв.м)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82" name="Прямоугольник 12"/>
          <p:cNvSpPr>
            <a:spLocks noChangeArrowheads="1"/>
          </p:cNvSpPr>
          <p:nvPr/>
        </p:nvSpPr>
        <p:spPr bwMode="auto">
          <a:xfrm>
            <a:off x="727078" y="8149451"/>
            <a:ext cx="1973103" cy="62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Подвесное </a:t>
            </a:r>
          </a:p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освещение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83" name="Прямоугольник 282"/>
          <p:cNvSpPr/>
          <p:nvPr/>
        </p:nvSpPr>
        <p:spPr>
          <a:xfrm>
            <a:off x="3846486" y="7898711"/>
            <a:ext cx="2919861" cy="110799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Уличный светильник </a:t>
            </a: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потолочный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Диаметр: 230мм,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H=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105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Цена:2 800 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85" name="Прямоугольник 284"/>
          <p:cNvSpPr/>
          <p:nvPr/>
        </p:nvSpPr>
        <p:spPr>
          <a:xfrm>
            <a:off x="7847014" y="7863699"/>
            <a:ext cx="7559675" cy="1107996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Светодиодное бра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450х1780 мм,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H=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45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Цена:1 000 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87" name="Прямоугольник 286"/>
          <p:cNvSpPr/>
          <p:nvPr/>
        </p:nvSpPr>
        <p:spPr>
          <a:xfrm>
            <a:off x="11946074" y="7792263"/>
            <a:ext cx="2973303" cy="1323425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Уличный светильник 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настенный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80х330мм,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H=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140мм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 1 700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88" name="Picture 3" descr="D:\Проект строй\Формирование комфортной городской среды\подборка оборудование\Новая папка\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918849" y="7924622"/>
            <a:ext cx="1012885" cy="1012885"/>
          </a:xfrm>
          <a:prstGeom prst="rect">
            <a:avLst/>
          </a:prstGeom>
          <a:noFill/>
        </p:spPr>
      </p:pic>
      <p:sp>
        <p:nvSpPr>
          <p:cNvPr id="289" name="Прямоугольник 288"/>
          <p:cNvSpPr/>
          <p:nvPr/>
        </p:nvSpPr>
        <p:spPr>
          <a:xfrm>
            <a:off x="720724" y="7863700"/>
            <a:ext cx="14179548" cy="121444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12"/>
          <p:cNvSpPr>
            <a:spLocks noChangeArrowheads="1"/>
          </p:cNvSpPr>
          <p:nvPr/>
        </p:nvSpPr>
        <p:spPr bwMode="auto">
          <a:xfrm>
            <a:off x="720724" y="9313694"/>
            <a:ext cx="1973103" cy="62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Фонарный</a:t>
            </a:r>
          </a:p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столб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56" name="Picture 2" descr="D:\Проект строй\Формирование комфортной городской среды\подборка оборудование\medium_1318503410_8397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65243" y="9139910"/>
            <a:ext cx="1081244" cy="1081244"/>
          </a:xfrm>
          <a:prstGeom prst="rect">
            <a:avLst/>
          </a:prstGeom>
          <a:noFill/>
        </p:spPr>
      </p:pic>
      <p:sp>
        <p:nvSpPr>
          <p:cNvPr id="57" name="Прямоугольник 56"/>
          <p:cNvSpPr/>
          <p:nvPr/>
        </p:nvSpPr>
        <p:spPr>
          <a:xfrm>
            <a:off x="3848076" y="9078146"/>
            <a:ext cx="3051577" cy="86177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Уличный фонарный столб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Диаметр: 600мм,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H=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2200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Цена:28 000 руб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" name="Picture 2" descr="C:\Users\Администратор\Desktop\Ксюша_личное\аналоги\EG_9428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203933" y="9139910"/>
            <a:ext cx="250789" cy="1081244"/>
          </a:xfrm>
          <a:prstGeom prst="rect">
            <a:avLst/>
          </a:prstGeom>
          <a:noFill/>
        </p:spPr>
      </p:pic>
      <p:pic>
        <p:nvPicPr>
          <p:cNvPr id="58" name="Picture 2" descr="D:\Проект строй\Формирование комфортной городской среды\подборка оборудование\medium_1318503410_8397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37208" y="9139910"/>
            <a:ext cx="1081244" cy="1081244"/>
          </a:xfrm>
          <a:prstGeom prst="rect">
            <a:avLst/>
          </a:prstGeom>
          <a:noFill/>
        </p:spPr>
      </p:pic>
      <p:sp>
        <p:nvSpPr>
          <p:cNvPr id="59" name="Прямоугольник 58"/>
          <p:cNvSpPr/>
          <p:nvPr/>
        </p:nvSpPr>
        <p:spPr>
          <a:xfrm>
            <a:off x="7858278" y="9078146"/>
            <a:ext cx="3051577" cy="86177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Уличный фонарный столб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Диаметр: 600мм,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H=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2200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Цена:28 000 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11918982" y="9139910"/>
            <a:ext cx="3051577" cy="86177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Уличный фонарный столб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Диаметр: 600мм,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H=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2200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Цена:30 000 руб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2" name="Picture 25" descr="D:\Проект строй\Формирование комфортной городской среды\текстуры\936101-a-floor-texture-pattern-of-some-wood-chips-and-bark-Stock-Phot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88165" y="4318002"/>
            <a:ext cx="935070" cy="6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Прямоугольник 72"/>
          <p:cNvSpPr/>
          <p:nvPr/>
        </p:nvSpPr>
        <p:spPr>
          <a:xfrm>
            <a:off x="7901048" y="4195750"/>
            <a:ext cx="3844901" cy="156964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Опилки из древесной коры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Возможные породы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древесины : ольха, осина,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бук, дуб</a:t>
            </a:r>
            <a:endParaRPr lang="ru-RU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Цена:250 руб. (20 кг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/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кв.м)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75" name="Picture 25" descr="D:\Проект строй\Формирование комфортной городской среды\текстуры\936101-a-floor-texture-pattern-of-some-wood-chips-and-bark-Stock-Phot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63274" y="4318002"/>
            <a:ext cx="935070" cy="6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Прямоугольник 75"/>
          <p:cNvSpPr/>
          <p:nvPr/>
        </p:nvSpPr>
        <p:spPr>
          <a:xfrm>
            <a:off x="11976156" y="4195750"/>
            <a:ext cx="3844901" cy="156964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Опилки из древесной коры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Возможные породы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древесины : ольха, осина,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бук, дуб</a:t>
            </a:r>
            <a:endParaRPr lang="ru-RU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Цена:250 руб. (20 кг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/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кв.м)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026" name="Picture 2" descr="D:\Проект строй\Формирование комфортной городской среды\подборка оборудование\Новая папка\выамыцамысям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17124" y="7935103"/>
            <a:ext cx="1000167" cy="10001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48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 descr="D:\Проект строй\Формирование комфортной городской среды\текстуры\!вач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3345" y="9189184"/>
            <a:ext cx="1227918" cy="1073880"/>
          </a:xfrm>
          <a:prstGeom prst="rect">
            <a:avLst/>
          </a:prstGeom>
          <a:noFill/>
        </p:spPr>
      </p:pic>
      <p:pic>
        <p:nvPicPr>
          <p:cNvPr id="152" name="Picture 4" descr="D:\Проект строй\Формирование комфортной городской среды\подборка оборудование\miu517p_miub567p-800kh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4007" y="5050346"/>
            <a:ext cx="1285884" cy="964412"/>
          </a:xfrm>
          <a:prstGeom prst="rect">
            <a:avLst/>
          </a:prstGeom>
          <a:noFill/>
        </p:spPr>
      </p:pic>
      <p:pic>
        <p:nvPicPr>
          <p:cNvPr id="135" name="Picture 2" descr="D:\Проект строй\Формирование комфортной городской среды\подборка оборудование\002205_kartochka_tovara_400_400_5_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3479" y="3808556"/>
            <a:ext cx="1241483" cy="1241483"/>
          </a:xfrm>
          <a:prstGeom prst="rect">
            <a:avLst/>
          </a:prstGeom>
          <a:noFill/>
        </p:spPr>
      </p:pic>
      <p:pic>
        <p:nvPicPr>
          <p:cNvPr id="119" name="Picture 6" descr="D:\Проект строй\Формирование комфортной городской среды\подборка оборудование\go16-300x2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38916" y="2863041"/>
            <a:ext cx="1079537" cy="719691"/>
          </a:xfrm>
          <a:prstGeom prst="rect">
            <a:avLst/>
          </a:prstGeom>
          <a:noFill/>
        </p:spPr>
      </p:pic>
      <p:pic>
        <p:nvPicPr>
          <p:cNvPr id="8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18" name="Прямоугольник 45"/>
          <p:cNvSpPr>
            <a:spLocks noChangeArrowheads="1"/>
          </p:cNvSpPr>
          <p:nvPr/>
        </p:nvSpPr>
        <p:spPr bwMode="auto">
          <a:xfrm>
            <a:off x="7997826" y="2201864"/>
            <a:ext cx="1290905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Освещение</a:t>
            </a:r>
          </a:p>
        </p:txBody>
      </p:sp>
      <p:sp>
        <p:nvSpPr>
          <p:cNvPr id="134" name="Прямоугольник 1"/>
          <p:cNvSpPr>
            <a:spLocks noChangeArrowheads="1"/>
          </p:cNvSpPr>
          <p:nvPr/>
        </p:nvSpPr>
        <p:spPr bwMode="auto">
          <a:xfrm>
            <a:off x="239714" y="290514"/>
            <a:ext cx="14882812" cy="256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Состав элементов благоустройства  </a:t>
            </a:r>
            <a:endParaRPr lang="en-US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дворовых пространств</a:t>
            </a:r>
          </a:p>
          <a:p>
            <a:pPr algn="ctr"/>
            <a:r>
              <a:rPr lang="ru-RU" sz="3200" dirty="0">
                <a:latin typeface="Open Sans"/>
                <a:ea typeface="Open Sans"/>
                <a:cs typeface="Open Sans"/>
              </a:rPr>
              <a:t>(продолжение</a:t>
            </a:r>
            <a:r>
              <a:rPr lang="en-US" sz="3200" dirty="0">
                <a:latin typeface="Open Sans"/>
                <a:ea typeface="Open Sans"/>
                <a:cs typeface="Open Sans"/>
              </a:rPr>
              <a:t> </a:t>
            </a:r>
            <a:r>
              <a:rPr lang="ru-RU" sz="3200" dirty="0">
                <a:latin typeface="Open Sans"/>
                <a:ea typeface="Open Sans"/>
                <a:cs typeface="Open Sans"/>
              </a:rPr>
              <a:t>таблицы</a:t>
            </a:r>
            <a:r>
              <a:rPr lang="en-US" sz="3200" dirty="0">
                <a:latin typeface="Open Sans"/>
                <a:ea typeface="Open Sans"/>
                <a:cs typeface="Open Sans"/>
              </a:rPr>
              <a:t> </a:t>
            </a:r>
            <a:r>
              <a:rPr lang="ru-RU" sz="3200" dirty="0">
                <a:latin typeface="Open Sans"/>
                <a:ea typeface="Open Sans"/>
                <a:cs typeface="Open Sans"/>
              </a:rPr>
              <a:t>)</a:t>
            </a:r>
            <a:endParaRPr lang="ru-RU" sz="32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endParaRPr lang="ru-RU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 eaLnBrk="0" hangingPunct="0"/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720726" y="2120899"/>
            <a:ext cx="1979455" cy="813752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0" name="Прямоугольник 139"/>
          <p:cNvSpPr/>
          <p:nvPr/>
        </p:nvSpPr>
        <p:spPr>
          <a:xfrm>
            <a:off x="720725" y="2119314"/>
            <a:ext cx="14185902" cy="573881"/>
          </a:xfrm>
          <a:prstGeom prst="rect">
            <a:avLst/>
          </a:prstGeom>
          <a:solidFill>
            <a:srgbClr val="D3BFC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1" name="Прямоугольник 9"/>
          <p:cNvSpPr>
            <a:spLocks noChangeArrowheads="1"/>
          </p:cNvSpPr>
          <p:nvPr/>
        </p:nvSpPr>
        <p:spPr bwMode="auto">
          <a:xfrm>
            <a:off x="727080" y="2113196"/>
            <a:ext cx="1973102" cy="53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Название элемента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720727" y="2119315"/>
            <a:ext cx="14185900" cy="57388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3" name="Прямоугольник 59"/>
          <p:cNvSpPr>
            <a:spLocks noChangeArrowheads="1"/>
          </p:cNvSpPr>
          <p:nvPr/>
        </p:nvSpPr>
        <p:spPr bwMode="auto">
          <a:xfrm>
            <a:off x="11444289" y="2201864"/>
            <a:ext cx="184704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2700181" y="2119313"/>
            <a:ext cx="4066167" cy="588076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6766348" y="2117726"/>
            <a:ext cx="4069344" cy="588235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10835692" y="2119315"/>
            <a:ext cx="4070934" cy="588077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04" name="Прямоугольник 98"/>
          <p:cNvSpPr>
            <a:spLocks noChangeArrowheads="1"/>
          </p:cNvSpPr>
          <p:nvPr/>
        </p:nvSpPr>
        <p:spPr bwMode="auto">
          <a:xfrm>
            <a:off x="3781425" y="5231874"/>
            <a:ext cx="7559675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>
            <a:spAutoFit/>
          </a:bodyPr>
          <a:lstStyle/>
          <a:p>
            <a:pPr eaLnBrk="0" hangingPunct="0"/>
            <a:endParaRPr lang="ru-RU" dirty="0"/>
          </a:p>
        </p:txBody>
      </p:sp>
      <p:sp>
        <p:nvSpPr>
          <p:cNvPr id="224" name="Прямоугольник 13"/>
          <p:cNvSpPr>
            <a:spLocks noChangeArrowheads="1"/>
          </p:cNvSpPr>
          <p:nvPr/>
        </p:nvSpPr>
        <p:spPr bwMode="auto">
          <a:xfrm>
            <a:off x="727080" y="4199299"/>
            <a:ext cx="1973102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Диван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25" name="Прямоугольник 13"/>
          <p:cNvSpPr>
            <a:spLocks noChangeArrowheads="1"/>
          </p:cNvSpPr>
          <p:nvPr/>
        </p:nvSpPr>
        <p:spPr bwMode="auto">
          <a:xfrm>
            <a:off x="727078" y="5438172"/>
            <a:ext cx="1973103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Урна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37" name="Прямоугольник 9"/>
          <p:cNvSpPr>
            <a:spLocks noChangeArrowheads="1"/>
          </p:cNvSpPr>
          <p:nvPr/>
        </p:nvSpPr>
        <p:spPr bwMode="auto">
          <a:xfrm>
            <a:off x="2698590" y="2191918"/>
            <a:ext cx="4069346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Минимальный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38" name="Прямоугольник 9"/>
          <p:cNvSpPr>
            <a:spLocks noChangeArrowheads="1"/>
          </p:cNvSpPr>
          <p:nvPr/>
        </p:nvSpPr>
        <p:spPr bwMode="auto">
          <a:xfrm>
            <a:off x="6767937" y="2191918"/>
            <a:ext cx="406934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Рекомендуемый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39" name="Прямоугольник 9"/>
          <p:cNvSpPr>
            <a:spLocks noChangeArrowheads="1"/>
          </p:cNvSpPr>
          <p:nvPr/>
        </p:nvSpPr>
        <p:spPr bwMode="auto">
          <a:xfrm>
            <a:off x="10837282" y="2201863"/>
            <a:ext cx="406934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Максимальный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727078" y="2693193"/>
            <a:ext cx="14179548" cy="107721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13"/>
          <p:cNvSpPr>
            <a:spLocks noChangeArrowheads="1"/>
          </p:cNvSpPr>
          <p:nvPr/>
        </p:nvSpPr>
        <p:spPr bwMode="auto">
          <a:xfrm>
            <a:off x="720724" y="3049174"/>
            <a:ext cx="1979456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Ограждение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90" name="Picture 6" descr="D:\Проект строй\Формирование комфортной городской среды\подборка оборудование\go16-300x2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66950" y="2866263"/>
            <a:ext cx="1079537" cy="719691"/>
          </a:xfrm>
          <a:prstGeom prst="rect">
            <a:avLst/>
          </a:prstGeom>
          <a:noFill/>
        </p:spPr>
      </p:pic>
      <p:sp>
        <p:nvSpPr>
          <p:cNvPr id="91" name="Прямоугольник 90"/>
          <p:cNvSpPr/>
          <p:nvPr/>
        </p:nvSpPr>
        <p:spPr>
          <a:xfrm>
            <a:off x="3846486" y="2693195"/>
            <a:ext cx="7559675" cy="1077204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Оцинкованное ограждение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400х2000мм,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Цена:600 руб/</a:t>
            </a:r>
            <a:r>
              <a:rPr lang="ru-RU" sz="16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м.п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cxnSp>
        <p:nvCxnSpPr>
          <p:cNvPr id="107" name="Прямая соединительная линия 106"/>
          <p:cNvCxnSpPr/>
          <p:nvPr/>
        </p:nvCxnSpPr>
        <p:spPr>
          <a:xfrm rot="5400000" flipH="1" flipV="1">
            <a:off x="3242693" y="-2928078"/>
            <a:ext cx="1080748" cy="10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Прямоугольник 114"/>
          <p:cNvSpPr/>
          <p:nvPr/>
        </p:nvSpPr>
        <p:spPr>
          <a:xfrm>
            <a:off x="7847014" y="2648726"/>
            <a:ext cx="7559675" cy="1077204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Оцинкованное ограждение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400х2000мм,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Цена:600 руб/</a:t>
            </a:r>
            <a:r>
              <a:rPr lang="ru-RU" sz="16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м.п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23" name="Picture 6" descr="D:\Проект строй\Формирование комфортной городской среды\подборка оборудование\go16-300x2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888307" y="2863041"/>
            <a:ext cx="1079537" cy="719691"/>
          </a:xfrm>
          <a:prstGeom prst="rect">
            <a:avLst/>
          </a:prstGeom>
          <a:noFill/>
        </p:spPr>
      </p:pic>
      <p:sp>
        <p:nvSpPr>
          <p:cNvPr id="131" name="Прямоугольник 130"/>
          <p:cNvSpPr/>
          <p:nvPr/>
        </p:nvSpPr>
        <p:spPr>
          <a:xfrm>
            <a:off x="11896405" y="2648726"/>
            <a:ext cx="7559675" cy="1077204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Оцинкованное ограждение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400х2000мм,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Цена:600 руб/</a:t>
            </a:r>
            <a:r>
              <a:rPr lang="ru-RU" sz="16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м.п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36" name="Picture 3" descr="D:\Проект строй\Формирование комфортной городской среды\подборка оборудование\1601_av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7728" y="5053237"/>
            <a:ext cx="1028758" cy="1028758"/>
          </a:xfrm>
          <a:prstGeom prst="rect">
            <a:avLst/>
          </a:prstGeom>
          <a:noFill/>
        </p:spPr>
      </p:pic>
      <p:sp>
        <p:nvSpPr>
          <p:cNvPr id="138" name="Прямоугольник 137"/>
          <p:cNvSpPr/>
          <p:nvPr/>
        </p:nvSpPr>
        <p:spPr>
          <a:xfrm>
            <a:off x="3846488" y="3729492"/>
            <a:ext cx="3357585" cy="1323425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Диван садово-парковый на </a:t>
            </a: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металлических ножках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1860х530 мм, Н=815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12 000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3846486" y="5013603"/>
            <a:ext cx="2919861" cy="110799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Урна уличная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460х460мм, Н=1100 мм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Цена:3 500 руб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48" name="Picture 3" descr="D:\Проект строй\Формирование комфортной городской среды\подборка оборудование\002101_kartochka_tovara_400_400_5_100 (1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75445" y="3808557"/>
            <a:ext cx="1181747" cy="1181747"/>
          </a:xfrm>
          <a:prstGeom prst="rect">
            <a:avLst/>
          </a:prstGeom>
          <a:noFill/>
        </p:spPr>
      </p:pic>
      <p:sp>
        <p:nvSpPr>
          <p:cNvPr id="149" name="Прямоугольник 148"/>
          <p:cNvSpPr/>
          <p:nvPr/>
        </p:nvSpPr>
        <p:spPr>
          <a:xfrm>
            <a:off x="7849182" y="3729492"/>
            <a:ext cx="2986510" cy="1323425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Диван садово-парковый на </a:t>
            </a: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железобетонных ножках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1950х545 мм, Н=675 мм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12 900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53" name="Прямоугольник 152"/>
          <p:cNvSpPr/>
          <p:nvPr/>
        </p:nvSpPr>
        <p:spPr>
          <a:xfrm>
            <a:off x="7847015" y="5013603"/>
            <a:ext cx="2988677" cy="110799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Урна уличная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460х460мм, Н=1100 мм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Цена:4 150руб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64" name="Прямоугольник 163"/>
          <p:cNvSpPr/>
          <p:nvPr/>
        </p:nvSpPr>
        <p:spPr>
          <a:xfrm>
            <a:off x="11931733" y="3729492"/>
            <a:ext cx="2974893" cy="1323425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Диван садово-парковый на </a:t>
            </a: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ж</a:t>
            </a:r>
            <a:r>
              <a:rPr lang="en-US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/</a:t>
            </a:r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 ножках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1660х595 мм, Н=790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19 000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66" name="Picture 4" descr="D:\Проект строй\Формирование комфортной городской среды\подборка оборудование\002103_kartochka_tovara_400_400_5_10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864028" y="3808558"/>
            <a:ext cx="1147913" cy="1147912"/>
          </a:xfrm>
          <a:prstGeom prst="rect">
            <a:avLst/>
          </a:prstGeom>
          <a:noFill/>
        </p:spPr>
      </p:pic>
      <p:sp>
        <p:nvSpPr>
          <p:cNvPr id="169" name="Прямоугольник 168"/>
          <p:cNvSpPr/>
          <p:nvPr/>
        </p:nvSpPr>
        <p:spPr>
          <a:xfrm>
            <a:off x="720724" y="3770413"/>
            <a:ext cx="14179548" cy="124863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/>
          <p:cNvSpPr/>
          <p:nvPr/>
        </p:nvSpPr>
        <p:spPr>
          <a:xfrm>
            <a:off x="720724" y="5019048"/>
            <a:ext cx="14179548" cy="110255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181" name="Прямоугольник 13"/>
          <p:cNvSpPr>
            <a:spLocks noChangeArrowheads="1"/>
          </p:cNvSpPr>
          <p:nvPr/>
        </p:nvSpPr>
        <p:spPr bwMode="auto">
          <a:xfrm>
            <a:off x="728670" y="6621666"/>
            <a:ext cx="1973103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Велопарковка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182" name="Picture 5" descr="D:\Проект строй\Формирование комфортной городской среды\подборка оборудование\002711_kartochka_tovara_400_400_5_10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990287" y="6202960"/>
            <a:ext cx="893873" cy="893873"/>
          </a:xfrm>
          <a:prstGeom prst="rect">
            <a:avLst/>
          </a:prstGeom>
          <a:noFill/>
        </p:spPr>
      </p:pic>
      <p:sp>
        <p:nvSpPr>
          <p:cNvPr id="183" name="Прямоугольник 182"/>
          <p:cNvSpPr/>
          <p:nvPr/>
        </p:nvSpPr>
        <p:spPr>
          <a:xfrm>
            <a:off x="11918981" y="6077751"/>
            <a:ext cx="7559675" cy="1323425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Стойка велосипедная  </a:t>
            </a: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оцинкованная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1080х540 мм,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H=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930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ru-RU" sz="1600" dirty="0"/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10 700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87" name="Прямоугольник 186"/>
          <p:cNvSpPr/>
          <p:nvPr/>
        </p:nvSpPr>
        <p:spPr>
          <a:xfrm>
            <a:off x="7918452" y="6077751"/>
            <a:ext cx="7559675" cy="1323425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Стойка велосипедная </a:t>
            </a: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оцинкованная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1040х480 мм,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H=390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Цена:9 500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90" name="Picture 21" descr="D:\Проект строй\Формирование комфортной городской среды\подборка оборудование\!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91860" y="6413579"/>
            <a:ext cx="1023353" cy="683253"/>
          </a:xfrm>
          <a:prstGeom prst="rect">
            <a:avLst/>
          </a:prstGeom>
          <a:noFill/>
        </p:spPr>
      </p:pic>
      <p:sp>
        <p:nvSpPr>
          <p:cNvPr id="58" name="Прямоугольник 57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2698590" y="6121600"/>
            <a:ext cx="4064578" cy="12414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4537076" y="6389198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60" name="Picture 4" descr="D:\Проект строй\Формирование комфортной городской среды\подборка оборудование\miu517p_miub567p-800kh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18848" y="5087088"/>
            <a:ext cx="1285884" cy="964412"/>
          </a:xfrm>
          <a:prstGeom prst="rect">
            <a:avLst/>
          </a:prstGeom>
          <a:noFill/>
        </p:spPr>
      </p:pic>
      <p:sp>
        <p:nvSpPr>
          <p:cNvPr id="62" name="Прямоугольник 61"/>
          <p:cNvSpPr/>
          <p:nvPr/>
        </p:nvSpPr>
        <p:spPr>
          <a:xfrm>
            <a:off x="11918981" y="5006180"/>
            <a:ext cx="2988677" cy="110799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Урна уличная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460х460мм, Н=1100 мм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Цена:4 150руб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2698590" y="7363017"/>
            <a:ext cx="4064578" cy="6370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66" name="Прямоугольник 11"/>
          <p:cNvSpPr>
            <a:spLocks noChangeArrowheads="1"/>
          </p:cNvSpPr>
          <p:nvPr/>
        </p:nvSpPr>
        <p:spPr bwMode="auto">
          <a:xfrm>
            <a:off x="727079" y="7507128"/>
            <a:ext cx="1971511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Пандус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67" name="Picture 5" descr="D:\Проект строй\Формирование комфортной городской среды\подборка оборудование\Новая папка\pandus1_big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964863" y="7364253"/>
            <a:ext cx="967649" cy="725737"/>
          </a:xfrm>
          <a:prstGeom prst="rect">
            <a:avLst/>
          </a:prstGeom>
          <a:noFill/>
        </p:spPr>
      </p:pic>
      <p:pic>
        <p:nvPicPr>
          <p:cNvPr id="68" name="Picture 5" descr="D:\Проект строй\Формирование комфортной городской среды\подборка оборудование\Новая папка\pandus1_big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21459" y="7364253"/>
            <a:ext cx="967649" cy="725737"/>
          </a:xfrm>
          <a:prstGeom prst="rect">
            <a:avLst/>
          </a:prstGeom>
          <a:noFill/>
        </p:spPr>
      </p:pic>
      <p:sp>
        <p:nvSpPr>
          <p:cNvPr id="69" name="Прямоугольник 68"/>
          <p:cNvSpPr/>
          <p:nvPr/>
        </p:nvSpPr>
        <p:spPr>
          <a:xfrm>
            <a:off x="7931205" y="7358605"/>
            <a:ext cx="2654246" cy="107720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Пандус для МГН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23 000 руб./п.м.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	</a:t>
            </a:r>
            <a:b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4537076" y="7292197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11976250" y="7350980"/>
            <a:ext cx="2654246" cy="107720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Пандус для МГН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23 000 руб./п.м.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	</a:t>
            </a:r>
            <a:b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720724" y="6121600"/>
            <a:ext cx="14186933" cy="124141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720724" y="7363016"/>
            <a:ext cx="14179548" cy="63706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12"/>
          <p:cNvSpPr>
            <a:spLocks noChangeArrowheads="1"/>
          </p:cNvSpPr>
          <p:nvPr/>
        </p:nvSpPr>
        <p:spPr bwMode="auto">
          <a:xfrm>
            <a:off x="727078" y="8170107"/>
            <a:ext cx="1973103" cy="53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Лежачий полицейский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75" name="Picture 8" descr="D:\Проект строй\Формирование комфортной городской среды\подборка оборудование\2264206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35394" y="8224765"/>
            <a:ext cx="955792" cy="527798"/>
          </a:xfrm>
          <a:prstGeom prst="rect">
            <a:avLst/>
          </a:prstGeom>
          <a:noFill/>
        </p:spPr>
      </p:pic>
      <p:sp>
        <p:nvSpPr>
          <p:cNvPr id="76" name="Прямоугольник 75"/>
          <p:cNvSpPr/>
          <p:nvPr/>
        </p:nvSpPr>
        <p:spPr>
          <a:xfrm>
            <a:off x="5775312" y="8000929"/>
            <a:ext cx="9644130" cy="107720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Искусственная дорожная неровность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Материал: Черная резиновая крошка, упрочненный бетон,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металлическая сетка 2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x2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мм, профильная труба 12мм, уголок 50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x50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 Н= 150 мм Цена:50 000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720724" y="8000082"/>
            <a:ext cx="14179548" cy="118910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12"/>
          <p:cNvSpPr>
            <a:spLocks noChangeArrowheads="1"/>
          </p:cNvSpPr>
          <p:nvPr/>
        </p:nvSpPr>
        <p:spPr bwMode="auto">
          <a:xfrm>
            <a:off x="731846" y="9403499"/>
            <a:ext cx="1973103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Оформление входа 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7724368" y="9220808"/>
            <a:ext cx="3112915" cy="830983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Оформление входа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Цена:30 000 руб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/</a:t>
            </a:r>
            <a:r>
              <a:rPr lang="ru-RU" sz="16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шт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731846" y="9189183"/>
            <a:ext cx="14168427" cy="106924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8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 93"/>
          <p:cNvSpPr/>
          <p:nvPr/>
        </p:nvSpPr>
        <p:spPr>
          <a:xfrm>
            <a:off x="6756400" y="5219701"/>
            <a:ext cx="4064000" cy="15704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2692401" y="3934611"/>
            <a:ext cx="4064000" cy="28555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731847" y="9544243"/>
            <a:ext cx="14176371" cy="7159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8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18" name="Прямоугольник 45"/>
          <p:cNvSpPr>
            <a:spLocks noChangeArrowheads="1"/>
          </p:cNvSpPr>
          <p:nvPr/>
        </p:nvSpPr>
        <p:spPr bwMode="auto">
          <a:xfrm>
            <a:off x="7997826" y="2201864"/>
            <a:ext cx="1290905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Освещение</a:t>
            </a:r>
          </a:p>
        </p:txBody>
      </p:sp>
      <p:sp>
        <p:nvSpPr>
          <p:cNvPr id="134" name="Прямоугольник 1"/>
          <p:cNvSpPr>
            <a:spLocks noChangeArrowheads="1"/>
          </p:cNvSpPr>
          <p:nvPr/>
        </p:nvSpPr>
        <p:spPr bwMode="auto">
          <a:xfrm>
            <a:off x="239714" y="290514"/>
            <a:ext cx="14882812" cy="256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Состав элементов благоустройства </a:t>
            </a:r>
            <a:endParaRPr lang="en-US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дворовых пространств</a:t>
            </a:r>
          </a:p>
          <a:p>
            <a:pPr algn="ctr"/>
            <a:r>
              <a:rPr lang="ru-RU" sz="3200" dirty="0">
                <a:latin typeface="Open Sans"/>
                <a:ea typeface="Open Sans"/>
                <a:cs typeface="Open Sans"/>
              </a:rPr>
              <a:t>(окончание таблицы)</a:t>
            </a:r>
            <a:endParaRPr lang="ru-RU" sz="32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endParaRPr lang="ru-RU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 eaLnBrk="0" hangingPunct="0"/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720726" y="2120899"/>
            <a:ext cx="1979455" cy="813931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0" name="Прямоугольник 139"/>
          <p:cNvSpPr/>
          <p:nvPr/>
        </p:nvSpPr>
        <p:spPr>
          <a:xfrm>
            <a:off x="720725" y="2119314"/>
            <a:ext cx="14185902" cy="573881"/>
          </a:xfrm>
          <a:prstGeom prst="rect">
            <a:avLst/>
          </a:prstGeom>
          <a:solidFill>
            <a:srgbClr val="D3BFC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1" name="Прямоугольник 9"/>
          <p:cNvSpPr>
            <a:spLocks noChangeArrowheads="1"/>
          </p:cNvSpPr>
          <p:nvPr/>
        </p:nvSpPr>
        <p:spPr bwMode="auto">
          <a:xfrm>
            <a:off x="727080" y="2113196"/>
            <a:ext cx="1973102" cy="53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Название элемента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720727" y="2119315"/>
            <a:ext cx="14185900" cy="57388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3" name="Прямоугольник 59"/>
          <p:cNvSpPr>
            <a:spLocks noChangeArrowheads="1"/>
          </p:cNvSpPr>
          <p:nvPr/>
        </p:nvSpPr>
        <p:spPr bwMode="auto">
          <a:xfrm>
            <a:off x="11444289" y="2201864"/>
            <a:ext cx="184704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04" name="Прямоугольник 98"/>
          <p:cNvSpPr>
            <a:spLocks noChangeArrowheads="1"/>
          </p:cNvSpPr>
          <p:nvPr/>
        </p:nvSpPr>
        <p:spPr bwMode="auto">
          <a:xfrm>
            <a:off x="3781425" y="5231874"/>
            <a:ext cx="7559675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>
            <a:spAutoFit/>
          </a:bodyPr>
          <a:lstStyle/>
          <a:p>
            <a:pPr eaLnBrk="0" hangingPunct="0"/>
            <a:endParaRPr lang="ru-RU" dirty="0"/>
          </a:p>
        </p:txBody>
      </p:sp>
      <p:sp>
        <p:nvSpPr>
          <p:cNvPr id="237" name="Прямоугольник 9"/>
          <p:cNvSpPr>
            <a:spLocks noChangeArrowheads="1"/>
          </p:cNvSpPr>
          <p:nvPr/>
        </p:nvSpPr>
        <p:spPr bwMode="auto">
          <a:xfrm>
            <a:off x="2698590" y="2191918"/>
            <a:ext cx="4069346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Минимальный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38" name="Прямоугольник 9"/>
          <p:cNvSpPr>
            <a:spLocks noChangeArrowheads="1"/>
          </p:cNvSpPr>
          <p:nvPr/>
        </p:nvSpPr>
        <p:spPr bwMode="auto">
          <a:xfrm>
            <a:off x="6767937" y="2191918"/>
            <a:ext cx="406934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Рекомендуемый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39" name="Прямоугольник 9"/>
          <p:cNvSpPr>
            <a:spLocks noChangeArrowheads="1"/>
          </p:cNvSpPr>
          <p:nvPr/>
        </p:nvSpPr>
        <p:spPr bwMode="auto">
          <a:xfrm>
            <a:off x="10837282" y="2201863"/>
            <a:ext cx="406934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Максимальный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720725" y="3934611"/>
            <a:ext cx="14185902" cy="632559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/>
          <p:cNvSpPr/>
          <p:nvPr/>
        </p:nvSpPr>
        <p:spPr>
          <a:xfrm>
            <a:off x="10834102" y="2120899"/>
            <a:ext cx="4070934" cy="813931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38" name="Прямоугольник 137"/>
          <p:cNvSpPr/>
          <p:nvPr/>
        </p:nvSpPr>
        <p:spPr>
          <a:xfrm>
            <a:off x="2700181" y="2120900"/>
            <a:ext cx="4062988" cy="813930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2" name="Прямоугольник 12"/>
          <p:cNvSpPr>
            <a:spLocks noChangeArrowheads="1"/>
          </p:cNvSpPr>
          <p:nvPr/>
        </p:nvSpPr>
        <p:spPr bwMode="auto">
          <a:xfrm>
            <a:off x="606483" y="2939223"/>
            <a:ext cx="1973103" cy="53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Модульные формы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2704948" y="2120899"/>
            <a:ext cx="4062988" cy="57229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8" name="Прямоугольник 147"/>
          <p:cNvSpPr/>
          <p:nvPr/>
        </p:nvSpPr>
        <p:spPr>
          <a:xfrm>
            <a:off x="6766347" y="2120899"/>
            <a:ext cx="4062988" cy="57070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12204733" y="2681990"/>
            <a:ext cx="3357585" cy="107720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Модульная беседка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2000х2000 мм, Н=3000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35 000руб.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720724" y="5219700"/>
            <a:ext cx="14179548" cy="504051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12204733" y="5220494"/>
            <a:ext cx="3357585" cy="156964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Бетонная скамья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(служащая разделением пространства)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Н=3000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30 000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8061329" y="2650082"/>
            <a:ext cx="3357585" cy="107720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Модульная беседка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2000х2000 мм, Н=3000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35 000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8037537" y="3902704"/>
            <a:ext cx="2452684" cy="107720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Навес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Н=3000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30 000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6" name="Прямоугольник 12"/>
          <p:cNvSpPr>
            <a:spLocks noChangeArrowheads="1"/>
          </p:cNvSpPr>
          <p:nvPr/>
        </p:nvSpPr>
        <p:spPr bwMode="auto">
          <a:xfrm>
            <a:off x="720724" y="9668483"/>
            <a:ext cx="1973103" cy="53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9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Итого</a:t>
            </a:r>
            <a:r>
              <a:rPr lang="en-US" sz="29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  <a:endParaRPr lang="ru-RU" sz="29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8" name="Прямоугольник 12"/>
          <p:cNvSpPr>
            <a:spLocks noChangeArrowheads="1"/>
          </p:cNvSpPr>
          <p:nvPr/>
        </p:nvSpPr>
        <p:spPr bwMode="auto">
          <a:xfrm>
            <a:off x="11490353" y="9578410"/>
            <a:ext cx="3000396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760 000</a:t>
            </a:r>
          </a:p>
        </p:txBody>
      </p:sp>
      <p:sp>
        <p:nvSpPr>
          <p:cNvPr id="84" name="Прямоугольник 12"/>
          <p:cNvSpPr>
            <a:spLocks noChangeArrowheads="1"/>
          </p:cNvSpPr>
          <p:nvPr/>
        </p:nvSpPr>
        <p:spPr bwMode="auto">
          <a:xfrm>
            <a:off x="7802738" y="9578410"/>
            <a:ext cx="1973103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450 000</a:t>
            </a:r>
          </a:p>
        </p:txBody>
      </p:sp>
      <p:sp>
        <p:nvSpPr>
          <p:cNvPr id="85" name="Прямоугольник 12"/>
          <p:cNvSpPr>
            <a:spLocks noChangeArrowheads="1"/>
          </p:cNvSpPr>
          <p:nvPr/>
        </p:nvSpPr>
        <p:spPr bwMode="auto">
          <a:xfrm>
            <a:off x="3873647" y="9578410"/>
            <a:ext cx="1973103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300 000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pic>
        <p:nvPicPr>
          <p:cNvPr id="81" name="Picture 2" descr="C:\Users\Администратор\Desktop\Ксюша_личное\аналоги\апирав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4557" y="2759075"/>
            <a:ext cx="1163269" cy="574211"/>
          </a:xfrm>
          <a:prstGeom prst="rect">
            <a:avLst/>
          </a:prstGeom>
          <a:noFill/>
        </p:spPr>
      </p:pic>
      <p:pic>
        <p:nvPicPr>
          <p:cNvPr id="1026" name="Picture 2" descr="C:\Users\Администратор\Desktop\Ксюша_личное\аналоги\907690313f25f2b4d7077bf89d8d99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18849" y="5350237"/>
            <a:ext cx="1163269" cy="870390"/>
          </a:xfrm>
          <a:prstGeom prst="rect">
            <a:avLst/>
          </a:prstGeom>
          <a:noFill/>
        </p:spPr>
      </p:pic>
      <p:pic>
        <p:nvPicPr>
          <p:cNvPr id="86" name="Picture 2" descr="C:\Users\Администратор\Desktop\Ксюша_личное\аналоги\апирав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08718" y="2759075"/>
            <a:ext cx="1163269" cy="574211"/>
          </a:xfrm>
          <a:prstGeom prst="rect">
            <a:avLst/>
          </a:prstGeom>
          <a:noFill/>
        </p:spPr>
      </p:pic>
      <p:sp>
        <p:nvSpPr>
          <p:cNvPr id="87" name="Прямоугольник 86"/>
          <p:cNvSpPr/>
          <p:nvPr/>
        </p:nvSpPr>
        <p:spPr>
          <a:xfrm>
            <a:off x="12206928" y="3897055"/>
            <a:ext cx="2693345" cy="1323425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Навес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2000х2000 мм,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Н=3000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40 000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88" name="Picture 3" descr="C:\Users\Администратор\Desktop\Ксюша_личное\аналоги\dffb472ffbc8e98147d15fe86056c8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08717" y="4006049"/>
            <a:ext cx="1165947" cy="800039"/>
          </a:xfrm>
          <a:prstGeom prst="rect">
            <a:avLst/>
          </a:prstGeom>
          <a:noFill/>
        </p:spPr>
      </p:pic>
      <p:sp>
        <p:nvSpPr>
          <p:cNvPr id="92" name="Прямоугольник 12"/>
          <p:cNvSpPr>
            <a:spLocks noChangeArrowheads="1"/>
          </p:cNvSpPr>
          <p:nvPr/>
        </p:nvSpPr>
        <p:spPr bwMode="auto">
          <a:xfrm>
            <a:off x="719297" y="4276204"/>
            <a:ext cx="1973103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Навес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93" name="Прямоугольник 12"/>
          <p:cNvSpPr>
            <a:spLocks noChangeArrowheads="1"/>
          </p:cNvSpPr>
          <p:nvPr/>
        </p:nvSpPr>
        <p:spPr bwMode="auto">
          <a:xfrm>
            <a:off x="703215" y="5649123"/>
            <a:ext cx="1973103" cy="53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Ландшафтные скамейки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8418518" y="5577685"/>
            <a:ext cx="285752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4417989" y="5577685"/>
            <a:ext cx="285752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028" name="Picture 4" descr="C:\Users\Администратор\Desktop\Ксюша_личное\аналоги\miracle-sails-baynton-Karratha-0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4557" y="4006048"/>
            <a:ext cx="1161679" cy="871287"/>
          </a:xfrm>
          <a:prstGeom prst="rect">
            <a:avLst/>
          </a:prstGeom>
          <a:noFill/>
        </p:spPr>
      </p:pic>
      <p:sp>
        <p:nvSpPr>
          <p:cNvPr id="103" name="Прямоугольник 102"/>
          <p:cNvSpPr/>
          <p:nvPr/>
        </p:nvSpPr>
        <p:spPr>
          <a:xfrm>
            <a:off x="719298" y="5219701"/>
            <a:ext cx="14176371" cy="157045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04" name="Прямоугольник 12"/>
          <p:cNvSpPr>
            <a:spLocks noChangeArrowheads="1"/>
          </p:cNvSpPr>
          <p:nvPr/>
        </p:nvSpPr>
        <p:spPr bwMode="auto">
          <a:xfrm>
            <a:off x="719297" y="6970591"/>
            <a:ext cx="1973103" cy="53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Организация парковочных мест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105" name="Рисунок 10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36143" y="6942571"/>
            <a:ext cx="1158503" cy="868877"/>
          </a:xfrm>
          <a:prstGeom prst="rect">
            <a:avLst/>
          </a:prstGeom>
        </p:spPr>
      </p:pic>
      <p:pic>
        <p:nvPicPr>
          <p:cNvPr id="1029" name="Picture 5" descr="C:\Users\Администратор\Desktop\Ксюша_личное\аналоги\a2b335b042a163ef3aad9361dbd2d5e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920437" y="8333775"/>
            <a:ext cx="1154229" cy="779718"/>
          </a:xfrm>
          <a:prstGeom prst="rect">
            <a:avLst/>
          </a:prstGeom>
          <a:noFill/>
        </p:spPr>
      </p:pic>
      <p:pic>
        <p:nvPicPr>
          <p:cNvPr id="1030" name="Picture 6" descr="C:\Users\Администратор\Desktop\Ксюша_личное\аналоги\dvuskatnyj-naves-iz-polikarbonat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34556" y="8332188"/>
            <a:ext cx="1163269" cy="775513"/>
          </a:xfrm>
          <a:prstGeom prst="rect">
            <a:avLst/>
          </a:prstGeom>
          <a:noFill/>
        </p:spPr>
      </p:pic>
      <p:sp>
        <p:nvSpPr>
          <p:cNvPr id="115" name="Прямоугольник 114"/>
          <p:cNvSpPr/>
          <p:nvPr/>
        </p:nvSpPr>
        <p:spPr>
          <a:xfrm>
            <a:off x="12204732" y="8183336"/>
            <a:ext cx="2782864" cy="1323425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Навес над парковочными местами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Н=5000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8 000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8061329" y="8149453"/>
            <a:ext cx="2782864" cy="1323425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Навес над парковочными местами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Н=5000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5 000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4053281" y="6863569"/>
            <a:ext cx="2782864" cy="107720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Разметка парковочных мест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1 000 руб. (одно парковочное место)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24" name="Рисунок 12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74916" y="6942571"/>
            <a:ext cx="1158503" cy="868877"/>
          </a:xfrm>
          <a:prstGeom prst="rect">
            <a:avLst/>
          </a:prstGeom>
        </p:spPr>
      </p:pic>
      <p:sp>
        <p:nvSpPr>
          <p:cNvPr id="125" name="Прямоугольник 124"/>
          <p:cNvSpPr/>
          <p:nvPr/>
        </p:nvSpPr>
        <p:spPr>
          <a:xfrm>
            <a:off x="8046471" y="6857921"/>
            <a:ext cx="2782864" cy="107720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Разметка парковочных мест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1 000 руб. (одно парковочное место)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26" name="Рисунок 12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923616" y="6948218"/>
            <a:ext cx="1158503" cy="868877"/>
          </a:xfrm>
          <a:prstGeom prst="rect">
            <a:avLst/>
          </a:prstGeom>
        </p:spPr>
      </p:pic>
      <p:sp>
        <p:nvSpPr>
          <p:cNvPr id="128" name="Прямоугольник 127"/>
          <p:cNvSpPr/>
          <p:nvPr/>
        </p:nvSpPr>
        <p:spPr>
          <a:xfrm>
            <a:off x="12207950" y="6863569"/>
            <a:ext cx="2782864" cy="107720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Разметка парковочных мест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1 000 руб. (одно парковочное место)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3996923" y="2648726"/>
            <a:ext cx="3357585" cy="107720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Модульная беседка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2000х2000 мм, Н=3000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35 000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30" name="Picture 2" descr="C:\Users\Администратор\Desktop\Ксюша_личное\аналоги\апирав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0151" y="2757719"/>
            <a:ext cx="1163269" cy="5742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48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44" descr="D:\Проект строй\Формирование комфортной городской среды\подборка оборудование\!!ывамч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5444" y="2863040"/>
            <a:ext cx="1107012" cy="95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" name="Picture 6" descr="D:\Проект строй\Формирование комфортной городской среды\подборка оборудование\004104-1600x1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4916" y="7571572"/>
            <a:ext cx="935070" cy="935070"/>
          </a:xfrm>
          <a:prstGeom prst="rect">
            <a:avLst/>
          </a:prstGeom>
          <a:noFill/>
        </p:spPr>
      </p:pic>
      <p:pic>
        <p:nvPicPr>
          <p:cNvPr id="120" name="Picture 6" descr="D:\Проект строй\Формирование комфортной городской среды\подборка оборудование\004104-1600x1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0506" y="7571572"/>
            <a:ext cx="935070" cy="935070"/>
          </a:xfrm>
          <a:prstGeom prst="rect">
            <a:avLst/>
          </a:prstGeom>
          <a:noFill/>
        </p:spPr>
      </p:pic>
      <p:pic>
        <p:nvPicPr>
          <p:cNvPr id="122" name="Picture 6" descr="D:\Проект строй\Формирование комфортной городской среды\подборка оборудование\004104-1600x1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12472" y="7571572"/>
            <a:ext cx="935070" cy="935070"/>
          </a:xfrm>
          <a:prstGeom prst="rect">
            <a:avLst/>
          </a:prstGeom>
          <a:noFill/>
        </p:spPr>
      </p:pic>
      <p:pic>
        <p:nvPicPr>
          <p:cNvPr id="4101" name="Picture 5" descr="D:\Проект строй\Формирование комфортной городской среды\подборка оборудование\5146-s1-kartochka-tovara_400_400_5_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47410" y="4366087"/>
            <a:ext cx="1140160" cy="1140160"/>
          </a:xfrm>
          <a:prstGeom prst="rect">
            <a:avLst/>
          </a:prstGeom>
          <a:noFill/>
        </p:spPr>
      </p:pic>
      <p:sp>
        <p:nvSpPr>
          <p:cNvPr id="76" name="Прямоугольник 75"/>
          <p:cNvSpPr/>
          <p:nvPr/>
        </p:nvSpPr>
        <p:spPr>
          <a:xfrm>
            <a:off x="2698590" y="4190148"/>
            <a:ext cx="4067758" cy="1530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72" name="Picture 41" descr="D:\Проект строй\Формирование комфортной городской среды\подборка оборудование\4158-s2-kartochka-tovara_400_400_5_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47410" y="8600221"/>
            <a:ext cx="1175436" cy="117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41" descr="D:\Проект строй\Формирование комфортной городской среды\подборка оборудование\4158-s2-kartochka-tovara_400_400_5_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5444" y="8607726"/>
            <a:ext cx="1175436" cy="117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45" descr="D:\Проект строй\Формирование комфортной городской среды\подборка оборудование\!купамв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47411" y="2814793"/>
            <a:ext cx="1215582" cy="105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41" descr="D:\Проект строй\Формирование комфортной городской среды\подборка оборудование\4158-s2-kartochka-tovara_400_400_5_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2964" y="8607726"/>
            <a:ext cx="1175436" cy="117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18" name="Прямоугольник 45"/>
          <p:cNvSpPr>
            <a:spLocks noChangeArrowheads="1"/>
          </p:cNvSpPr>
          <p:nvPr/>
        </p:nvSpPr>
        <p:spPr bwMode="auto">
          <a:xfrm>
            <a:off x="7997826" y="2201864"/>
            <a:ext cx="1290905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Освещение</a:t>
            </a:r>
          </a:p>
        </p:txBody>
      </p:sp>
      <p:sp>
        <p:nvSpPr>
          <p:cNvPr id="134" name="Прямоугольник 1"/>
          <p:cNvSpPr>
            <a:spLocks noChangeArrowheads="1"/>
          </p:cNvSpPr>
          <p:nvPr/>
        </p:nvSpPr>
        <p:spPr bwMode="auto">
          <a:xfrm>
            <a:off x="239714" y="290514"/>
            <a:ext cx="14882812" cy="256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Состав элементов благоустройства </a:t>
            </a:r>
            <a:endParaRPr lang="en-US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игровых пространств</a:t>
            </a:r>
          </a:p>
          <a:p>
            <a:pPr algn="ctr"/>
            <a:r>
              <a:rPr lang="ru-RU" sz="3200" dirty="0">
                <a:latin typeface="Open Sans"/>
                <a:ea typeface="Open Sans"/>
                <a:cs typeface="Open Sans"/>
              </a:rPr>
              <a:t>(начало таблицы)</a:t>
            </a:r>
            <a:endParaRPr lang="ru-RU" sz="32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endParaRPr lang="en-US" sz="3200" b="1" dirty="0">
              <a:latin typeface="Open Sans"/>
              <a:ea typeface="Open Sans"/>
              <a:cs typeface="Open Sans"/>
            </a:endParaRPr>
          </a:p>
          <a:p>
            <a:pPr algn="ctr" eaLnBrk="0" hangingPunct="0"/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720726" y="2120899"/>
            <a:ext cx="1979455" cy="813752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0" name="Прямоугольник 139"/>
          <p:cNvSpPr/>
          <p:nvPr/>
        </p:nvSpPr>
        <p:spPr>
          <a:xfrm>
            <a:off x="720725" y="2119314"/>
            <a:ext cx="14185902" cy="573881"/>
          </a:xfrm>
          <a:prstGeom prst="rect">
            <a:avLst/>
          </a:prstGeom>
          <a:solidFill>
            <a:srgbClr val="DE6B7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1" name="Прямоугольник 9"/>
          <p:cNvSpPr>
            <a:spLocks noChangeArrowheads="1"/>
          </p:cNvSpPr>
          <p:nvPr/>
        </p:nvSpPr>
        <p:spPr bwMode="auto">
          <a:xfrm>
            <a:off x="727080" y="2113196"/>
            <a:ext cx="1973102" cy="53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Название элемента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720727" y="2119315"/>
            <a:ext cx="14185900" cy="57388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3" name="Прямоугольник 59"/>
          <p:cNvSpPr>
            <a:spLocks noChangeArrowheads="1"/>
          </p:cNvSpPr>
          <p:nvPr/>
        </p:nvSpPr>
        <p:spPr bwMode="auto">
          <a:xfrm>
            <a:off x="11444289" y="2201864"/>
            <a:ext cx="184704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2700181" y="2120899"/>
            <a:ext cx="4066167" cy="814070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6766348" y="2120899"/>
            <a:ext cx="4069344" cy="813911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10835692" y="2119313"/>
            <a:ext cx="4070934" cy="81422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04" name="Прямоугольник 98"/>
          <p:cNvSpPr>
            <a:spLocks noChangeArrowheads="1"/>
          </p:cNvSpPr>
          <p:nvPr/>
        </p:nvSpPr>
        <p:spPr bwMode="auto">
          <a:xfrm>
            <a:off x="3781425" y="5231874"/>
            <a:ext cx="7559675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>
            <a:spAutoFit/>
          </a:bodyPr>
          <a:lstStyle/>
          <a:p>
            <a:pPr eaLnBrk="0" hangingPunct="0"/>
            <a:endParaRPr lang="ru-RU" dirty="0"/>
          </a:p>
        </p:txBody>
      </p:sp>
      <p:sp>
        <p:nvSpPr>
          <p:cNvPr id="237" name="Прямоугольник 9"/>
          <p:cNvSpPr>
            <a:spLocks noChangeArrowheads="1"/>
          </p:cNvSpPr>
          <p:nvPr/>
        </p:nvSpPr>
        <p:spPr bwMode="auto">
          <a:xfrm>
            <a:off x="2698590" y="2191918"/>
            <a:ext cx="4069346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Минимальный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38" name="Прямоугольник 9"/>
          <p:cNvSpPr>
            <a:spLocks noChangeArrowheads="1"/>
          </p:cNvSpPr>
          <p:nvPr/>
        </p:nvSpPr>
        <p:spPr bwMode="auto">
          <a:xfrm>
            <a:off x="6767937" y="2191918"/>
            <a:ext cx="406934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Рекомендуемый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39" name="Прямоугольник 9"/>
          <p:cNvSpPr>
            <a:spLocks noChangeArrowheads="1"/>
          </p:cNvSpPr>
          <p:nvPr/>
        </p:nvSpPr>
        <p:spPr bwMode="auto">
          <a:xfrm>
            <a:off x="10837282" y="2201863"/>
            <a:ext cx="406934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Максимальный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720724" y="2693194"/>
            <a:ext cx="14192256" cy="150019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289" name="Прямоугольник 288"/>
          <p:cNvSpPr/>
          <p:nvPr/>
        </p:nvSpPr>
        <p:spPr>
          <a:xfrm>
            <a:off x="720724" y="4193393"/>
            <a:ext cx="14192256" cy="152716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774625" y="3005917"/>
            <a:ext cx="1981094" cy="584761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ДИК для старшей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возрастной группы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846487" y="2623733"/>
            <a:ext cx="4429156" cy="156964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3270х3380 мм, Н=2200мм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площадки:6880х6770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 группа: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4-10 лет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Цена:87 900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4098" name="Picture 2" descr="D:\Проект строй\Формирование комфортной городской среды\подборка оборудование\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25329" y="3002486"/>
            <a:ext cx="1181137" cy="862663"/>
          </a:xfrm>
          <a:prstGeom prst="rect">
            <a:avLst/>
          </a:prstGeom>
          <a:noFill/>
        </p:spPr>
      </p:pic>
      <p:sp>
        <p:nvSpPr>
          <p:cNvPr id="61" name="Прямоугольник 60"/>
          <p:cNvSpPr/>
          <p:nvPr/>
        </p:nvSpPr>
        <p:spPr>
          <a:xfrm>
            <a:off x="3812042" y="8651494"/>
            <a:ext cx="7559675" cy="1569646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1815х3810 мм, Н=2380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8380х3810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группа:от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лет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Цена:67 000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7854521" y="8651494"/>
            <a:ext cx="7559675" cy="1569646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1815х3810 мм, Н=2380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8380х3810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группа:от 3 лет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Цена:67 000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11926487" y="8643989"/>
            <a:ext cx="7559675" cy="1569646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1815х3810 мм, Н=2380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8380х3810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группа:от 3 лет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Цена:67 000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703187" y="8935271"/>
            <a:ext cx="1981094" cy="1077204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Качели</a:t>
            </a:r>
          </a:p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для старшей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возрастной группы</a:t>
            </a:r>
          </a:p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(от 3 лет)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11918980" y="2650702"/>
            <a:ext cx="4429156" cy="156964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12840х7800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мм, Н= 3984 мм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16340</a:t>
            </a:r>
            <a:r>
              <a:rPr lang="ru-RU" sz="16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х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10800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 группа: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6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12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лет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 970 000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7829787" y="2650702"/>
            <a:ext cx="4429156" cy="156964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7250х6405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мм, Н= 3685  мм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9905</a:t>
            </a:r>
            <a:r>
              <a:rPr lang="ru-RU" sz="16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х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10250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 группа: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6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12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лет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 250 400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7859767" y="4148924"/>
            <a:ext cx="7559675" cy="1815868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3250х2055 мм, Н=2270 мм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625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0х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5555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 группа:3-7лет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Цена:93 500 руб.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4100" name="Picture 4" descr="D:\Проект строй\Формирование комфортной городской среды\подборка оборудование\005143-s1-kartochka-tovara_400_400_5_10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10048" y="4235468"/>
            <a:ext cx="1121158" cy="1121158"/>
          </a:xfrm>
          <a:prstGeom prst="rect">
            <a:avLst/>
          </a:prstGeom>
          <a:noFill/>
        </p:spPr>
      </p:pic>
      <p:sp>
        <p:nvSpPr>
          <p:cNvPr id="90" name="Прямоугольник 89"/>
          <p:cNvSpPr/>
          <p:nvPr/>
        </p:nvSpPr>
        <p:spPr>
          <a:xfrm>
            <a:off x="710133" y="4647099"/>
            <a:ext cx="2005651" cy="584761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ДИК для младшей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возрастной группы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11931733" y="4148925"/>
            <a:ext cx="7559675" cy="1815868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6570х3735 мм, Н= 2570 мм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площадки:10570х6735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 группа:3-7лет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Цена:170 400 руб.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720725" y="7491974"/>
            <a:ext cx="14185901" cy="111575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/>
          <p:cNvSpPr/>
          <p:nvPr/>
        </p:nvSpPr>
        <p:spPr>
          <a:xfrm>
            <a:off x="3781426" y="5649123"/>
            <a:ext cx="3422647" cy="1815868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902х448 мм, Н=815 мм,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 сидения=380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площадки: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3902х3448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 группа:3-10 лет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Цена:17 100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560337" y="6176578"/>
            <a:ext cx="2286016" cy="62350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Качалка на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пружине </a:t>
            </a:r>
          </a:p>
        </p:txBody>
      </p:sp>
      <p:pic>
        <p:nvPicPr>
          <p:cNvPr id="108" name="Picture 3" descr="D:\Проект строй\Формирование комфортной городской среды\подборка оборудование\Без названия (1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24105" y="5780214"/>
            <a:ext cx="957320" cy="699195"/>
          </a:xfrm>
          <a:prstGeom prst="rect">
            <a:avLst/>
          </a:prstGeom>
          <a:noFill/>
        </p:spPr>
      </p:pic>
      <p:pic>
        <p:nvPicPr>
          <p:cNvPr id="109" name="Picture 4" descr="D:\Проект строй\Формирование комфортной городской среды\подборка оборудование\Без названия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24106" y="6533348"/>
            <a:ext cx="1024036" cy="747921"/>
          </a:xfrm>
          <a:prstGeom prst="rect">
            <a:avLst/>
          </a:prstGeom>
          <a:noFill/>
        </p:spPr>
      </p:pic>
      <p:sp>
        <p:nvSpPr>
          <p:cNvPr id="110" name="Прямоугольник 109"/>
          <p:cNvSpPr/>
          <p:nvPr/>
        </p:nvSpPr>
        <p:spPr>
          <a:xfrm>
            <a:off x="7781955" y="5676093"/>
            <a:ext cx="3422647" cy="1815868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902х448 мм, Н=815 мм,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 сидения=380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площадки: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3902х3448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 группа:3-10 лет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Цена:17 100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11" name="Picture 3" descr="D:\Проект строй\Формирование комфортной городской среды\подборка оборудование\Без названия (1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24633" y="5807184"/>
            <a:ext cx="957320" cy="699195"/>
          </a:xfrm>
          <a:prstGeom prst="rect">
            <a:avLst/>
          </a:prstGeom>
          <a:noFill/>
        </p:spPr>
      </p:pic>
      <p:pic>
        <p:nvPicPr>
          <p:cNvPr id="112" name="Picture 4" descr="D:\Проект строй\Формирование комфортной городской среды\подборка оборудование\Без названия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24633" y="6506379"/>
            <a:ext cx="1024036" cy="747921"/>
          </a:xfrm>
          <a:prstGeom prst="rect">
            <a:avLst/>
          </a:prstGeom>
          <a:noFill/>
        </p:spPr>
      </p:pic>
      <p:sp>
        <p:nvSpPr>
          <p:cNvPr id="113" name="Прямоугольник 112"/>
          <p:cNvSpPr/>
          <p:nvPr/>
        </p:nvSpPr>
        <p:spPr>
          <a:xfrm>
            <a:off x="11876169" y="5676093"/>
            <a:ext cx="3422647" cy="1815868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902х448 мм, Н=815 мм,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 сидения=380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площадки: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3902х3448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 группа:3-10 лет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Цена:17 100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14" name="Picture 3" descr="D:\Проект строй\Формирование комфортной городской среды\подборка оборудование\Без названия (1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918848" y="5807184"/>
            <a:ext cx="957320" cy="699195"/>
          </a:xfrm>
          <a:prstGeom prst="rect">
            <a:avLst/>
          </a:prstGeom>
          <a:noFill/>
        </p:spPr>
      </p:pic>
      <p:pic>
        <p:nvPicPr>
          <p:cNvPr id="115" name="Picture 4" descr="D:\Проект строй\Формирование комфортной городской среды\подборка оборудование\Без названия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918848" y="6560318"/>
            <a:ext cx="1024036" cy="747921"/>
          </a:xfrm>
          <a:prstGeom prst="rect">
            <a:avLst/>
          </a:prstGeom>
          <a:noFill/>
        </p:spPr>
      </p:pic>
      <p:sp>
        <p:nvSpPr>
          <p:cNvPr id="116" name="Прямоугольник 115"/>
          <p:cNvSpPr/>
          <p:nvPr/>
        </p:nvSpPr>
        <p:spPr>
          <a:xfrm>
            <a:off x="3846487" y="7506511"/>
            <a:ext cx="2603572" cy="1323425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2510х420 мм, Н=880 мм,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 сидения=530 мм</a:t>
            </a:r>
            <a:b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Цена:12 000 руб.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7847015" y="7506511"/>
            <a:ext cx="2603572" cy="1323425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2510х420 мм, Н=880 мм,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 сидения=530 мм</a:t>
            </a:r>
            <a:b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Цена:12 000 руб.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11905448" y="7506511"/>
            <a:ext cx="2603572" cy="1323425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2510х420 мм, Н=880 мм,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 сидения=530 мм</a:t>
            </a:r>
            <a:b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Цена:12 000 руб.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703214" y="7863700"/>
            <a:ext cx="2042649" cy="338540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ru-RU" sz="1600" dirty="0"/>
              <a:t> 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Качалка-балансир 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4537076" y="4523988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65"/>
          <p:cNvSpPr/>
          <p:nvPr/>
        </p:nvSpPr>
        <p:spPr>
          <a:xfrm>
            <a:off x="2698590" y="2693193"/>
            <a:ext cx="4064578" cy="75652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8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18" name="Прямоугольник 45"/>
          <p:cNvSpPr>
            <a:spLocks noChangeArrowheads="1"/>
          </p:cNvSpPr>
          <p:nvPr/>
        </p:nvSpPr>
        <p:spPr bwMode="auto">
          <a:xfrm>
            <a:off x="7997826" y="2201864"/>
            <a:ext cx="1290905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Освещение</a:t>
            </a:r>
          </a:p>
        </p:txBody>
      </p:sp>
      <p:sp>
        <p:nvSpPr>
          <p:cNvPr id="134" name="Прямоугольник 1"/>
          <p:cNvSpPr>
            <a:spLocks noChangeArrowheads="1"/>
          </p:cNvSpPr>
          <p:nvPr/>
        </p:nvSpPr>
        <p:spPr bwMode="auto">
          <a:xfrm>
            <a:off x="239714" y="290514"/>
            <a:ext cx="14882812" cy="256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Состав элементов благоустройства </a:t>
            </a:r>
            <a:endParaRPr lang="en-US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игровых пространств</a:t>
            </a:r>
          </a:p>
          <a:p>
            <a:pPr algn="ctr"/>
            <a:r>
              <a:rPr lang="ru-RU" sz="3200" dirty="0">
                <a:latin typeface="Open Sans"/>
                <a:ea typeface="Open Sans"/>
                <a:cs typeface="Open Sans"/>
              </a:rPr>
              <a:t>(продолжение таблицы)</a:t>
            </a:r>
            <a:endParaRPr lang="ru-RU" sz="32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endParaRPr lang="en-US" sz="3200" b="1" dirty="0">
              <a:latin typeface="Open Sans"/>
              <a:ea typeface="Open Sans"/>
              <a:cs typeface="Open Sans"/>
            </a:endParaRPr>
          </a:p>
          <a:p>
            <a:pPr algn="ctr" eaLnBrk="0" hangingPunct="0"/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720726" y="2120899"/>
            <a:ext cx="1979455" cy="813752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0" name="Прямоугольник 139"/>
          <p:cNvSpPr/>
          <p:nvPr/>
        </p:nvSpPr>
        <p:spPr>
          <a:xfrm>
            <a:off x="720725" y="2119314"/>
            <a:ext cx="14185902" cy="573881"/>
          </a:xfrm>
          <a:prstGeom prst="rect">
            <a:avLst/>
          </a:prstGeom>
          <a:solidFill>
            <a:srgbClr val="DE6B7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1" name="Прямоугольник 9"/>
          <p:cNvSpPr>
            <a:spLocks noChangeArrowheads="1"/>
          </p:cNvSpPr>
          <p:nvPr/>
        </p:nvSpPr>
        <p:spPr bwMode="auto">
          <a:xfrm>
            <a:off x="727080" y="2113196"/>
            <a:ext cx="1973102" cy="53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Название элемента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720727" y="2119315"/>
            <a:ext cx="14185900" cy="57388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3" name="Прямоугольник 59"/>
          <p:cNvSpPr>
            <a:spLocks noChangeArrowheads="1"/>
          </p:cNvSpPr>
          <p:nvPr/>
        </p:nvSpPr>
        <p:spPr bwMode="auto">
          <a:xfrm>
            <a:off x="11444289" y="2201864"/>
            <a:ext cx="184704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2700181" y="2119313"/>
            <a:ext cx="4066167" cy="81407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6766348" y="2117725"/>
            <a:ext cx="4069344" cy="814228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10835692" y="2119313"/>
            <a:ext cx="4070934" cy="81422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04" name="Прямоугольник 98"/>
          <p:cNvSpPr>
            <a:spLocks noChangeArrowheads="1"/>
          </p:cNvSpPr>
          <p:nvPr/>
        </p:nvSpPr>
        <p:spPr bwMode="auto">
          <a:xfrm>
            <a:off x="3781425" y="5231874"/>
            <a:ext cx="7559675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>
            <a:spAutoFit/>
          </a:bodyPr>
          <a:lstStyle/>
          <a:p>
            <a:pPr eaLnBrk="0" hangingPunct="0"/>
            <a:endParaRPr lang="ru-RU" dirty="0"/>
          </a:p>
        </p:txBody>
      </p:sp>
      <p:sp>
        <p:nvSpPr>
          <p:cNvPr id="237" name="Прямоугольник 9"/>
          <p:cNvSpPr>
            <a:spLocks noChangeArrowheads="1"/>
          </p:cNvSpPr>
          <p:nvPr/>
        </p:nvSpPr>
        <p:spPr bwMode="auto">
          <a:xfrm>
            <a:off x="2698590" y="2191918"/>
            <a:ext cx="4069346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Минимальный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38" name="Прямоугольник 9"/>
          <p:cNvSpPr>
            <a:spLocks noChangeArrowheads="1"/>
          </p:cNvSpPr>
          <p:nvPr/>
        </p:nvSpPr>
        <p:spPr bwMode="auto">
          <a:xfrm>
            <a:off x="6767937" y="2191918"/>
            <a:ext cx="406934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Рекомендуемый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39" name="Прямоугольник 9"/>
          <p:cNvSpPr>
            <a:spLocks noChangeArrowheads="1"/>
          </p:cNvSpPr>
          <p:nvPr/>
        </p:nvSpPr>
        <p:spPr bwMode="auto">
          <a:xfrm>
            <a:off x="10837282" y="2201863"/>
            <a:ext cx="406934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Максимальный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89" name="Прямоугольник 288"/>
          <p:cNvSpPr/>
          <p:nvPr/>
        </p:nvSpPr>
        <p:spPr>
          <a:xfrm>
            <a:off x="720724" y="6465156"/>
            <a:ext cx="14179548" cy="124607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703215" y="8292328"/>
            <a:ext cx="1924796" cy="338540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Сетка "Пирамида"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11918981" y="7690892"/>
            <a:ext cx="7559675" cy="1815868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Сетка "Пирамида"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7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200х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7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200 мм, Н=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365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площадки: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10020х10020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 группа:5-12 лет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 210 000</a:t>
            </a:r>
            <a:r>
              <a:rPr lang="en-US" sz="1600" dirty="0"/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5122" name="Picture 2" descr="D:\Проект строй\Формирование комфортной городской среды\подборка оборудование\!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18848" y="8003615"/>
            <a:ext cx="1035050" cy="850670"/>
          </a:xfrm>
          <a:prstGeom prst="rect">
            <a:avLst/>
          </a:prstGeom>
          <a:noFill/>
        </p:spPr>
      </p:pic>
      <p:sp>
        <p:nvSpPr>
          <p:cNvPr id="62" name="Прямоугольник 61"/>
          <p:cNvSpPr/>
          <p:nvPr/>
        </p:nvSpPr>
        <p:spPr>
          <a:xfrm>
            <a:off x="7866047" y="7690892"/>
            <a:ext cx="7559675" cy="1815868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Сетка "Пирамида"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4200х4200 мм, Н=2800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площадки: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720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0х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720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 группа:5-12 лет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Цена:144 250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65" name="Picture 2" descr="D:\Проект строй\Формирование комфортной городской среды\подборка оборудование\!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5915" y="8003615"/>
            <a:ext cx="1035050" cy="850670"/>
          </a:xfrm>
          <a:prstGeom prst="rect">
            <a:avLst/>
          </a:prstGeom>
          <a:noFill/>
        </p:spPr>
      </p:pic>
      <p:sp>
        <p:nvSpPr>
          <p:cNvPr id="72" name="Прямоугольник 71"/>
          <p:cNvSpPr/>
          <p:nvPr/>
        </p:nvSpPr>
        <p:spPr>
          <a:xfrm>
            <a:off x="1131842" y="6792131"/>
            <a:ext cx="1067702" cy="338540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Карусель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7851737" y="6436916"/>
            <a:ext cx="7559675" cy="1569646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D=1640 мм, H=600 мм,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D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площадки=5640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 группа:3-12 лет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Цена:28 200 руб.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5125" name="Picture 5" descr="D:\Проект строй\Формирование комфортной городской среды\подборка оборудование\004192-s1-kartochka-tovara-k_400_400_5_100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0209" y="6475124"/>
            <a:ext cx="1078244" cy="1078244"/>
          </a:xfrm>
          <a:prstGeom prst="rect">
            <a:avLst/>
          </a:prstGeom>
          <a:noFill/>
        </p:spPr>
      </p:pic>
      <p:sp>
        <p:nvSpPr>
          <p:cNvPr id="80" name="Прямоугольник 79"/>
          <p:cNvSpPr/>
          <p:nvPr/>
        </p:nvSpPr>
        <p:spPr>
          <a:xfrm>
            <a:off x="11962759" y="6436916"/>
            <a:ext cx="7559675" cy="1569646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D=1640 мм, H=600 мм,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D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площадки=5640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 группа:3-12 лет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Цена:28 200 руб.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81" name="Picture 5" descr="D:\Проект строй\Формирование комфортной городской среды\подборка оборудование\004192-s1-kartochka-tovara-k_400_400_5_100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51230" y="6508355"/>
            <a:ext cx="1078244" cy="1078244"/>
          </a:xfrm>
          <a:prstGeom prst="rect">
            <a:avLst/>
          </a:prstGeom>
          <a:noFill/>
        </p:spPr>
      </p:pic>
      <p:pic>
        <p:nvPicPr>
          <p:cNvPr id="88" name="Picture 3" descr="D:\Проект строй\Формирование комфортной городской среды\подборка оборудование\Новая папка\4141-_-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29601" y="2803292"/>
            <a:ext cx="946880" cy="631253"/>
          </a:xfrm>
          <a:prstGeom prst="rect">
            <a:avLst/>
          </a:prstGeom>
          <a:noFill/>
        </p:spPr>
      </p:pic>
      <p:sp>
        <p:nvSpPr>
          <p:cNvPr id="89" name="Прямоугольник 88"/>
          <p:cNvSpPr/>
          <p:nvPr/>
        </p:nvSpPr>
        <p:spPr>
          <a:xfrm>
            <a:off x="11918981" y="2648726"/>
            <a:ext cx="7559675" cy="3816415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Качели на деревянных 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стойках с оцинкованной 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балкой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2250х1760 мм, Н=2380 мм</a:t>
            </a: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Сидение для качелей </a:t>
            </a: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резиновое с подвеской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445х240х235 мм,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длина цепи 1200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 группа: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1-3 лет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площадки:7400х2250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Цена:32 200 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0" name="Прямоугольник 89"/>
          <p:cNvSpPr/>
          <p:nvPr/>
        </p:nvSpPr>
        <p:spPr>
          <a:xfrm>
            <a:off x="949099" y="3363106"/>
            <a:ext cx="1616122" cy="1600424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Качели</a:t>
            </a:r>
          </a:p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для младшей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возрастной </a:t>
            </a:r>
          </a:p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группы</a:t>
            </a:r>
          </a:p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(от 1 до 3 лет)</a:t>
            </a:r>
          </a:p>
          <a:p>
            <a:endParaRPr lang="ru-RU" dirty="0"/>
          </a:p>
        </p:txBody>
      </p:sp>
      <p:pic>
        <p:nvPicPr>
          <p:cNvPr id="92" name="Picture 3" descr="D:\Проект строй\Формирование комфортной городской среды\подборка оборудование\Новая папка\4141-_-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6882" y="2803292"/>
            <a:ext cx="946880" cy="631253"/>
          </a:xfrm>
          <a:prstGeom prst="rect">
            <a:avLst/>
          </a:prstGeom>
          <a:noFill/>
        </p:spPr>
      </p:pic>
      <p:sp>
        <p:nvSpPr>
          <p:cNvPr id="93" name="Прямоугольник 92"/>
          <p:cNvSpPr/>
          <p:nvPr/>
        </p:nvSpPr>
        <p:spPr>
          <a:xfrm>
            <a:off x="7836262" y="2648726"/>
            <a:ext cx="7559675" cy="3816415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Качели на деревянных 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стойках с оцинкованной 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балкой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2250х1760 мм, Н=2380 мм</a:t>
            </a: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Сидение для качелей </a:t>
            </a: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резиновое с подвеской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445х240х235 мм,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длина цепи 1200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 группа: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1-3 лет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площадки:7400х2250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Цена:32 200 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4" name="Прямоугольник 93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537076" y="3816102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537076" y="6720694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537076" y="8292329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731847" y="9544045"/>
            <a:ext cx="14176371" cy="7159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2703357" y="2693193"/>
            <a:ext cx="8132333" cy="35274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8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18" name="Прямоугольник 45"/>
          <p:cNvSpPr>
            <a:spLocks noChangeArrowheads="1"/>
          </p:cNvSpPr>
          <p:nvPr/>
        </p:nvSpPr>
        <p:spPr bwMode="auto">
          <a:xfrm>
            <a:off x="7997826" y="2201864"/>
            <a:ext cx="1290905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Освещение</a:t>
            </a:r>
          </a:p>
        </p:txBody>
      </p:sp>
      <p:sp>
        <p:nvSpPr>
          <p:cNvPr id="134" name="Прямоугольник 1"/>
          <p:cNvSpPr>
            <a:spLocks noChangeArrowheads="1"/>
          </p:cNvSpPr>
          <p:nvPr/>
        </p:nvSpPr>
        <p:spPr bwMode="auto">
          <a:xfrm>
            <a:off x="239714" y="290514"/>
            <a:ext cx="14882812" cy="256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Состав элементов благоустройства </a:t>
            </a:r>
            <a:endParaRPr lang="en-US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игровых пространств</a:t>
            </a:r>
          </a:p>
          <a:p>
            <a:pPr algn="ctr"/>
            <a:r>
              <a:rPr lang="ru-RU" sz="3200" dirty="0">
                <a:latin typeface="Open Sans"/>
                <a:ea typeface="Open Sans"/>
                <a:cs typeface="Open Sans"/>
              </a:rPr>
              <a:t>(окончание таблицы)</a:t>
            </a:r>
            <a:endParaRPr lang="ru-RU" sz="32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endParaRPr lang="en-US" sz="3200" b="1" dirty="0">
              <a:latin typeface="Open Sans"/>
              <a:ea typeface="Open Sans"/>
              <a:cs typeface="Open Sans"/>
            </a:endParaRPr>
          </a:p>
          <a:p>
            <a:pPr algn="ctr" eaLnBrk="0" hangingPunct="0"/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720726" y="2120899"/>
            <a:ext cx="1979455" cy="813752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0" name="Прямоугольник 139"/>
          <p:cNvSpPr/>
          <p:nvPr/>
        </p:nvSpPr>
        <p:spPr>
          <a:xfrm>
            <a:off x="720725" y="2119314"/>
            <a:ext cx="14185902" cy="573881"/>
          </a:xfrm>
          <a:prstGeom prst="rect">
            <a:avLst/>
          </a:prstGeom>
          <a:solidFill>
            <a:srgbClr val="DE6B7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1" name="Прямоугольник 9"/>
          <p:cNvSpPr>
            <a:spLocks noChangeArrowheads="1"/>
          </p:cNvSpPr>
          <p:nvPr/>
        </p:nvSpPr>
        <p:spPr bwMode="auto">
          <a:xfrm>
            <a:off x="727080" y="2113196"/>
            <a:ext cx="1973102" cy="53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Название элемента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42" name="Прямоугольник 10"/>
          <p:cNvSpPr>
            <a:spLocks noChangeArrowheads="1"/>
          </p:cNvSpPr>
          <p:nvPr/>
        </p:nvSpPr>
        <p:spPr bwMode="auto">
          <a:xfrm>
            <a:off x="701775" y="7940787"/>
            <a:ext cx="1996816" cy="92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Озеленение</a:t>
            </a:r>
            <a:r>
              <a:rPr lang="en-US" sz="1600" dirty="0">
                <a:latin typeface="Open Sans"/>
                <a:ea typeface="Open Sans"/>
                <a:cs typeface="Open Sans"/>
              </a:rPr>
              <a:t>/</a:t>
            </a:r>
          </a:p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Покрытие</a:t>
            </a:r>
          </a:p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endParaRPr lang="ru-RU" sz="1600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720727" y="2119315"/>
            <a:ext cx="14185900" cy="57388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3" name="Прямоугольник 59"/>
          <p:cNvSpPr>
            <a:spLocks noChangeArrowheads="1"/>
          </p:cNvSpPr>
          <p:nvPr/>
        </p:nvSpPr>
        <p:spPr bwMode="auto">
          <a:xfrm>
            <a:off x="11444289" y="2201864"/>
            <a:ext cx="184704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2700181" y="2119313"/>
            <a:ext cx="4066167" cy="81407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6766348" y="2117725"/>
            <a:ext cx="4069344" cy="814228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10835692" y="2119313"/>
            <a:ext cx="4070934" cy="81422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04" name="Прямоугольник 98"/>
          <p:cNvSpPr>
            <a:spLocks noChangeArrowheads="1"/>
          </p:cNvSpPr>
          <p:nvPr/>
        </p:nvSpPr>
        <p:spPr bwMode="auto">
          <a:xfrm>
            <a:off x="3781425" y="5231874"/>
            <a:ext cx="7559675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>
            <a:spAutoFit/>
          </a:bodyPr>
          <a:lstStyle/>
          <a:p>
            <a:pPr eaLnBrk="0" hangingPunct="0"/>
            <a:endParaRPr lang="ru-RU" dirty="0"/>
          </a:p>
        </p:txBody>
      </p:sp>
      <p:sp>
        <p:nvSpPr>
          <p:cNvPr id="132" name="Прямоугольник 9"/>
          <p:cNvSpPr>
            <a:spLocks noChangeArrowheads="1"/>
          </p:cNvSpPr>
          <p:nvPr/>
        </p:nvSpPr>
        <p:spPr bwMode="auto">
          <a:xfrm>
            <a:off x="727079" y="6509279"/>
            <a:ext cx="1973102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Покрытия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37" name="Прямоугольник 9"/>
          <p:cNvSpPr>
            <a:spLocks noChangeArrowheads="1"/>
          </p:cNvSpPr>
          <p:nvPr/>
        </p:nvSpPr>
        <p:spPr bwMode="auto">
          <a:xfrm>
            <a:off x="2698590" y="2191918"/>
            <a:ext cx="4069346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Минимальный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38" name="Прямоугольник 9"/>
          <p:cNvSpPr>
            <a:spLocks noChangeArrowheads="1"/>
          </p:cNvSpPr>
          <p:nvPr/>
        </p:nvSpPr>
        <p:spPr bwMode="auto">
          <a:xfrm>
            <a:off x="6767937" y="2191918"/>
            <a:ext cx="406934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Рекомендуемый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39" name="Прямоугольник 9"/>
          <p:cNvSpPr>
            <a:spLocks noChangeArrowheads="1"/>
          </p:cNvSpPr>
          <p:nvPr/>
        </p:nvSpPr>
        <p:spPr bwMode="auto">
          <a:xfrm>
            <a:off x="10837282" y="2201863"/>
            <a:ext cx="406934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Максимальный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55" name="Прямоугольник 12"/>
          <p:cNvSpPr>
            <a:spLocks noChangeArrowheads="1"/>
          </p:cNvSpPr>
          <p:nvPr/>
        </p:nvSpPr>
        <p:spPr bwMode="auto">
          <a:xfrm>
            <a:off x="720724" y="9668286"/>
            <a:ext cx="1973103" cy="53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9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Итого</a:t>
            </a:r>
            <a:r>
              <a:rPr lang="en-US" sz="29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  <a:endParaRPr lang="ru-RU" sz="29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6" name="Прямоугольник 12"/>
          <p:cNvSpPr>
            <a:spLocks noChangeArrowheads="1"/>
          </p:cNvSpPr>
          <p:nvPr/>
        </p:nvSpPr>
        <p:spPr bwMode="auto">
          <a:xfrm>
            <a:off x="11490353" y="9578213"/>
            <a:ext cx="3000396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1 710 000</a:t>
            </a:r>
          </a:p>
        </p:txBody>
      </p:sp>
      <p:sp>
        <p:nvSpPr>
          <p:cNvPr id="57" name="Прямоугольник 12"/>
          <p:cNvSpPr>
            <a:spLocks noChangeArrowheads="1"/>
          </p:cNvSpPr>
          <p:nvPr/>
        </p:nvSpPr>
        <p:spPr bwMode="auto">
          <a:xfrm>
            <a:off x="7802738" y="9578213"/>
            <a:ext cx="1973103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680 000</a:t>
            </a:r>
          </a:p>
        </p:txBody>
      </p:sp>
      <p:sp>
        <p:nvSpPr>
          <p:cNvPr id="58" name="Прямоугольник 12"/>
          <p:cNvSpPr>
            <a:spLocks noChangeArrowheads="1"/>
          </p:cNvSpPr>
          <p:nvPr/>
        </p:nvSpPr>
        <p:spPr bwMode="auto">
          <a:xfrm>
            <a:off x="3873647" y="9578213"/>
            <a:ext cx="1973103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en-US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</a:t>
            </a:r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10 000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733882" y="3005917"/>
            <a:ext cx="1901456" cy="830983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Для детей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 ограниченными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возможностями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11918980" y="2648727"/>
            <a:ext cx="2831198" cy="2062089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Детский игровой комплекс 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9209х6320 мм, Н=3100 мм,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9320</a:t>
            </a:r>
            <a:r>
              <a:rPr lang="ru-RU" sz="16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х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12700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мм </a:t>
            </a:r>
            <a:b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 группа:4-10 лет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 125 000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руб.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6146" name="Picture 2" descr="D:\Проект строй\Формирование комфортной городской среды\подборка оборудование\5901_s1_kartochka_tovara_400_400_5_100.jpg"/>
          <p:cNvPicPr>
            <a:picLocks noChangeAspect="1" noChangeArrowheads="1"/>
          </p:cNvPicPr>
          <p:nvPr/>
        </p:nvPicPr>
        <p:blipFill>
          <a:blip r:embed="rId5" cstate="print"/>
          <a:srcRect t="20148"/>
          <a:stretch>
            <a:fillRect/>
          </a:stretch>
        </p:blipFill>
        <p:spPr bwMode="auto">
          <a:xfrm>
            <a:off x="11013068" y="3148793"/>
            <a:ext cx="885977" cy="707470"/>
          </a:xfrm>
          <a:prstGeom prst="rect">
            <a:avLst/>
          </a:prstGeom>
          <a:noFill/>
        </p:spPr>
      </p:pic>
      <p:sp>
        <p:nvSpPr>
          <p:cNvPr id="91" name="Прямоугольник 90"/>
          <p:cNvSpPr/>
          <p:nvPr/>
        </p:nvSpPr>
        <p:spPr>
          <a:xfrm>
            <a:off x="11918981" y="4444276"/>
            <a:ext cx="2962195" cy="2062089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Стол-песочница для детей с 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u="sng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огр</a:t>
            </a:r>
            <a:r>
              <a:rPr lang="en-US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физическими 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возможностями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3040х1050 мм,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H=1110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мм,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 группа: от 3 лет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 39 000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руб.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6147" name="Picture 3" descr="D:\Проект строй\Формирование комфортной городской среды\подборка оборудование\4244-s1-kartochka-tovara_400_400_5_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90286" y="4934742"/>
            <a:ext cx="904868" cy="904868"/>
          </a:xfrm>
          <a:prstGeom prst="rect">
            <a:avLst/>
          </a:prstGeom>
          <a:noFill/>
        </p:spPr>
      </p:pic>
      <p:pic>
        <p:nvPicPr>
          <p:cNvPr id="95" name="Picture 26" descr="D:\Проект строй\Формирование комфортной городской среды\текстуры\!трав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88165" y="8446391"/>
            <a:ext cx="946559" cy="62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Прямоугольник 95"/>
          <p:cNvSpPr/>
          <p:nvPr/>
        </p:nvSpPr>
        <p:spPr>
          <a:xfrm>
            <a:off x="7918454" y="8363766"/>
            <a:ext cx="2666998" cy="1323425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Посевной газон</a:t>
            </a:r>
          </a:p>
          <a:p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неподготовленное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основание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)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175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руб/кв.м.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3859237" y="7292196"/>
            <a:ext cx="3844901" cy="156964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Опилки из древесной коры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Возможные породы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древесины : ольха, осина,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бук, дуб</a:t>
            </a:r>
            <a:endParaRPr lang="ru-RU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Цена:240 руб. (20 кг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/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кв.м)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98" name="Picture 25" descr="D:\Проект строй\Формирование комфортной городской среды\текстуры\936101-a-floor-texture-pattern-of-some-wood-chips-and-bark-Stock-Phot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6355" y="7373234"/>
            <a:ext cx="935070" cy="6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" name="Прямоугольник 111"/>
          <p:cNvSpPr/>
          <p:nvPr/>
        </p:nvSpPr>
        <p:spPr>
          <a:xfrm>
            <a:off x="720727" y="6226275"/>
            <a:ext cx="14185900" cy="107721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113" name="Прямоугольник 112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352929" y="3863173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489957" y="3934611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53" name="Picture 26" descr="D:\Проект строй\Формирование комфортной городской среды\текстуры\!трав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48595" y="8529126"/>
            <a:ext cx="946559" cy="62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Прямоугольник 58"/>
          <p:cNvSpPr/>
          <p:nvPr/>
        </p:nvSpPr>
        <p:spPr>
          <a:xfrm>
            <a:off x="11918980" y="8446502"/>
            <a:ext cx="2666998" cy="1323425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Посевной газон</a:t>
            </a:r>
          </a:p>
          <a:p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неподготовленное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основание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)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175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руб/кв.м.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7901047" y="7300612"/>
            <a:ext cx="3844901" cy="1323425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Опилки из древесной коры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Древесина : ольха, осина,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бук, дуб</a:t>
            </a:r>
            <a:endParaRPr lang="ru-RU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Цена:240 руб. (20 кг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/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кв.м)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63" name="Picture 25" descr="D:\Проект строй\Формирование комфортной городской среды\текстуры\936101-a-floor-texture-pattern-of-some-wood-chips-and-bark-Stock-Phot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88164" y="7381649"/>
            <a:ext cx="935070" cy="6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Прямоугольник 63"/>
          <p:cNvSpPr/>
          <p:nvPr/>
        </p:nvSpPr>
        <p:spPr>
          <a:xfrm>
            <a:off x="11964859" y="7303493"/>
            <a:ext cx="3844901" cy="1323425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Опилки из древесной коры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Древесина : ольха, осина,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бук, дуб</a:t>
            </a:r>
            <a:endParaRPr lang="ru-RU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Цена:240 руб. (20 кг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/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кв.м)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65" name="Picture 25" descr="D:\Проект строй\Формирование комфортной городской среды\текстуры\936101-a-floor-texture-pattern-of-some-wood-chips-and-bark-Stock-Phot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51977" y="7384531"/>
            <a:ext cx="935070" cy="6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Прямоугольник 59"/>
          <p:cNvSpPr/>
          <p:nvPr/>
        </p:nvSpPr>
        <p:spPr>
          <a:xfrm>
            <a:off x="3171014" y="6226276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Бесшовное резиновое покрытие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61" name="Рисунок 60" descr="http://www.vegas-md.com/uploads/1.12345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816" y="6524256"/>
            <a:ext cx="1979840" cy="707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Рисунок 66" descr="http://www.vegas-md.com/uploads/1.12345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404" y="6555434"/>
            <a:ext cx="1979840" cy="707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Рисунок 67" descr="http://www.vegas-md.com/uploads/1.12345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396" y="6524256"/>
            <a:ext cx="1979840" cy="70790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Прямоугольник 68"/>
          <p:cNvSpPr/>
          <p:nvPr/>
        </p:nvSpPr>
        <p:spPr>
          <a:xfrm>
            <a:off x="7361444" y="6226276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Бесшовное резиновое покрытие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1407475" y="6226275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Бесшовное резиновое покрытие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87397" y="6497179"/>
            <a:ext cx="1514392" cy="800219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Цена:3000руб. М</a:t>
            </a:r>
            <a:r>
              <a:rPr lang="ru-RU" sz="1400" baseline="30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(20 мм)</a:t>
            </a:r>
          </a:p>
          <a:p>
            <a:endParaRPr lang="ru-RU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9475895" y="6524256"/>
            <a:ext cx="1514392" cy="800219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Цена:3000руб. М</a:t>
            </a:r>
            <a:r>
              <a:rPr lang="ru-RU" sz="1400" baseline="30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(20 мм)</a:t>
            </a:r>
          </a:p>
          <a:p>
            <a:endParaRPr lang="ru-RU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13570456" y="6524256"/>
            <a:ext cx="1514392" cy="800219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Цена:3000руб. М</a:t>
            </a:r>
            <a:r>
              <a:rPr lang="ru-RU" sz="1400" baseline="30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(20 мм)</a:t>
            </a:r>
          </a:p>
          <a:p>
            <a:endParaRPr lang="ru-RU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D:\Проект строй\Формирование комфортной городской среды\подборка оборудование\7542_kartochka_tovara_400_400_5_100.jpg"/>
          <p:cNvPicPr>
            <a:picLocks noChangeAspect="1" noChangeArrowheads="1"/>
          </p:cNvPicPr>
          <p:nvPr/>
        </p:nvPicPr>
        <p:blipFill>
          <a:blip r:embed="rId3" cstate="print"/>
          <a:srcRect t="15412"/>
          <a:stretch>
            <a:fillRect/>
          </a:stretch>
        </p:blipFill>
        <p:spPr bwMode="auto">
          <a:xfrm>
            <a:off x="10835691" y="7540394"/>
            <a:ext cx="1232495" cy="1042539"/>
          </a:xfrm>
          <a:prstGeom prst="rect">
            <a:avLst/>
          </a:prstGeom>
          <a:noFill/>
        </p:spPr>
      </p:pic>
      <p:pic>
        <p:nvPicPr>
          <p:cNvPr id="78" name="Picture 4" descr="D:\Проект строй\Формирование комфортной городской среды\подборка оборудование\Без названия (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59700" y="5129494"/>
            <a:ext cx="1222380" cy="892785"/>
          </a:xfrm>
          <a:prstGeom prst="rect">
            <a:avLst/>
          </a:prstGeom>
          <a:noFill/>
        </p:spPr>
      </p:pic>
      <p:pic>
        <p:nvPicPr>
          <p:cNvPr id="79" name="Picture 5" descr="D:\Проект строй\Формирование комфортной городской среды\подборка оборудование\Без названия (7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59700" y="6307119"/>
            <a:ext cx="1222380" cy="892785"/>
          </a:xfrm>
          <a:prstGeom prst="rect">
            <a:avLst/>
          </a:prstGeom>
          <a:noFill/>
        </p:spPr>
      </p:pic>
      <p:pic>
        <p:nvPicPr>
          <p:cNvPr id="80" name="Picture 6" descr="D:\Проект строй\Формирование комфортной городской среды\подборка оборудование\Без названия (6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47411" y="3720297"/>
            <a:ext cx="1222380" cy="892785"/>
          </a:xfrm>
          <a:prstGeom prst="rect">
            <a:avLst/>
          </a:prstGeom>
          <a:noFill/>
        </p:spPr>
      </p:pic>
      <p:pic>
        <p:nvPicPr>
          <p:cNvPr id="1032" name="Picture 8" descr="D:\Проект строй\Формирование комфортной городской среды\подборка оборудование\007550-kartochka-tovara_400_400_5_1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47412" y="8897716"/>
            <a:ext cx="1219187" cy="1219188"/>
          </a:xfrm>
          <a:prstGeom prst="rect">
            <a:avLst/>
          </a:prstGeom>
          <a:noFill/>
        </p:spPr>
      </p:pic>
      <p:sp>
        <p:nvSpPr>
          <p:cNvPr id="92" name="Прямоугольник 91"/>
          <p:cNvSpPr/>
          <p:nvPr/>
        </p:nvSpPr>
        <p:spPr>
          <a:xfrm>
            <a:off x="6767936" y="7360461"/>
            <a:ext cx="4064578" cy="29011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91" name="Прямоугольник 90"/>
          <p:cNvSpPr/>
          <p:nvPr/>
        </p:nvSpPr>
        <p:spPr>
          <a:xfrm>
            <a:off x="2698590" y="3447815"/>
            <a:ext cx="4064578" cy="681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1028" name="Picture 4" descr="D:\Проект строй\Формирование комфортной городской среды\подборка оборудование\Без названия (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5445" y="5129494"/>
            <a:ext cx="1222380" cy="892785"/>
          </a:xfrm>
          <a:prstGeom prst="rect">
            <a:avLst/>
          </a:prstGeom>
          <a:noFill/>
        </p:spPr>
      </p:pic>
      <p:pic>
        <p:nvPicPr>
          <p:cNvPr id="1029" name="Picture 5" descr="D:\Проект строй\Формирование комфортной городской среды\подборка оборудование\Без названия (7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5445" y="6307119"/>
            <a:ext cx="1222380" cy="892785"/>
          </a:xfrm>
          <a:prstGeom prst="rect">
            <a:avLst/>
          </a:prstGeom>
          <a:noFill/>
        </p:spPr>
      </p:pic>
      <p:pic>
        <p:nvPicPr>
          <p:cNvPr id="1030" name="Picture 6" descr="D:\Проект строй\Формирование комфортной городской среды\подборка оборудование\Без названия (6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3155" y="3720297"/>
            <a:ext cx="1222380" cy="892785"/>
          </a:xfrm>
          <a:prstGeom prst="rect">
            <a:avLst/>
          </a:prstGeom>
          <a:noFill/>
        </p:spPr>
      </p:pic>
      <p:pic>
        <p:nvPicPr>
          <p:cNvPr id="8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18" name="Прямоугольник 45"/>
          <p:cNvSpPr>
            <a:spLocks noChangeArrowheads="1"/>
          </p:cNvSpPr>
          <p:nvPr/>
        </p:nvSpPr>
        <p:spPr bwMode="auto">
          <a:xfrm>
            <a:off x="7997826" y="2201864"/>
            <a:ext cx="1290905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Освещение</a:t>
            </a:r>
          </a:p>
        </p:txBody>
      </p:sp>
      <p:sp>
        <p:nvSpPr>
          <p:cNvPr id="134" name="Прямоугольник 1"/>
          <p:cNvSpPr>
            <a:spLocks noChangeArrowheads="1"/>
          </p:cNvSpPr>
          <p:nvPr/>
        </p:nvSpPr>
        <p:spPr bwMode="auto">
          <a:xfrm>
            <a:off x="239714" y="290514"/>
            <a:ext cx="14882812" cy="256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Состав элементов благоустройства </a:t>
            </a:r>
            <a:endParaRPr lang="en-US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спортивных пространств</a:t>
            </a:r>
            <a:endParaRPr lang="en-US" sz="3200" b="1" dirty="0">
              <a:latin typeface="Open Sans"/>
              <a:ea typeface="Open Sans"/>
              <a:cs typeface="Open Sans"/>
            </a:endParaRPr>
          </a:p>
          <a:p>
            <a:pPr algn="ctr"/>
            <a:r>
              <a:rPr lang="ru-RU" sz="3200" dirty="0">
                <a:latin typeface="Open Sans"/>
                <a:ea typeface="Open Sans"/>
                <a:cs typeface="Open Sans"/>
              </a:rPr>
              <a:t>(начало таблицы)</a:t>
            </a:r>
            <a:endParaRPr lang="ru-RU" sz="32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endParaRPr lang="en-US" sz="3200" b="1" dirty="0">
              <a:latin typeface="Open Sans"/>
              <a:ea typeface="Open Sans"/>
              <a:cs typeface="Open Sans"/>
            </a:endParaRPr>
          </a:p>
          <a:p>
            <a:pPr algn="ctr" eaLnBrk="0" hangingPunct="0"/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720726" y="2120899"/>
            <a:ext cx="1979455" cy="813752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0" name="Прямоугольник 139"/>
          <p:cNvSpPr/>
          <p:nvPr/>
        </p:nvSpPr>
        <p:spPr>
          <a:xfrm>
            <a:off x="720725" y="2119314"/>
            <a:ext cx="14185902" cy="573881"/>
          </a:xfrm>
          <a:prstGeom prst="rect">
            <a:avLst/>
          </a:prstGeom>
          <a:solidFill>
            <a:srgbClr val="88BBB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1" name="Прямоугольник 9"/>
          <p:cNvSpPr>
            <a:spLocks noChangeArrowheads="1"/>
          </p:cNvSpPr>
          <p:nvPr/>
        </p:nvSpPr>
        <p:spPr bwMode="auto">
          <a:xfrm>
            <a:off x="727080" y="2113196"/>
            <a:ext cx="1973102" cy="53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Название элемента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720727" y="2119315"/>
            <a:ext cx="14185900" cy="57388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3" name="Прямоугольник 59"/>
          <p:cNvSpPr>
            <a:spLocks noChangeArrowheads="1"/>
          </p:cNvSpPr>
          <p:nvPr/>
        </p:nvSpPr>
        <p:spPr bwMode="auto">
          <a:xfrm>
            <a:off x="11444289" y="2201864"/>
            <a:ext cx="184704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2700181" y="2119313"/>
            <a:ext cx="4066167" cy="81407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6766348" y="2120899"/>
            <a:ext cx="4069344" cy="813911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10835692" y="2119313"/>
            <a:ext cx="4070934" cy="81422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04" name="Прямоугольник 98"/>
          <p:cNvSpPr>
            <a:spLocks noChangeArrowheads="1"/>
          </p:cNvSpPr>
          <p:nvPr/>
        </p:nvSpPr>
        <p:spPr bwMode="auto">
          <a:xfrm>
            <a:off x="3781425" y="11106558"/>
            <a:ext cx="7559675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>
            <a:spAutoFit/>
          </a:bodyPr>
          <a:lstStyle/>
          <a:p>
            <a:pPr eaLnBrk="0" hangingPunct="0"/>
            <a:endParaRPr lang="ru-RU" dirty="0"/>
          </a:p>
        </p:txBody>
      </p:sp>
      <p:sp>
        <p:nvSpPr>
          <p:cNvPr id="237" name="Прямоугольник 9"/>
          <p:cNvSpPr>
            <a:spLocks noChangeArrowheads="1"/>
          </p:cNvSpPr>
          <p:nvPr/>
        </p:nvSpPr>
        <p:spPr bwMode="auto">
          <a:xfrm>
            <a:off x="2698590" y="2191918"/>
            <a:ext cx="4069346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Минимальный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38" name="Прямоугольник 9"/>
          <p:cNvSpPr>
            <a:spLocks noChangeArrowheads="1"/>
          </p:cNvSpPr>
          <p:nvPr/>
        </p:nvSpPr>
        <p:spPr bwMode="auto">
          <a:xfrm>
            <a:off x="6767937" y="2191918"/>
            <a:ext cx="406934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Рекомендуемый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39" name="Прямоугольник 9"/>
          <p:cNvSpPr>
            <a:spLocks noChangeArrowheads="1"/>
          </p:cNvSpPr>
          <p:nvPr/>
        </p:nvSpPr>
        <p:spPr bwMode="auto">
          <a:xfrm>
            <a:off x="10837282" y="2201863"/>
            <a:ext cx="406934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Максимальный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727078" y="2693192"/>
            <a:ext cx="14179548" cy="75462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822649" y="2648727"/>
            <a:ext cx="3844901" cy="830983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275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х155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мм,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H=760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Цена:5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026" name="Picture 2" descr="D:\Проект строй\Формирование комфортной городской среды\подборка оборудование\Slider-1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24108" y="2797251"/>
            <a:ext cx="931893" cy="456239"/>
          </a:xfrm>
          <a:prstGeom prst="rect">
            <a:avLst/>
          </a:prstGeom>
          <a:noFill/>
        </p:spPr>
      </p:pic>
      <p:sp>
        <p:nvSpPr>
          <p:cNvPr id="52" name="Прямоугольник 51"/>
          <p:cNvSpPr/>
          <p:nvPr/>
        </p:nvSpPr>
        <p:spPr>
          <a:xfrm>
            <a:off x="7864457" y="2648727"/>
            <a:ext cx="3844901" cy="830983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275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х155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мм,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H=760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Цена:5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54" name="Picture 2" descr="D:\Проект строй\Формирование комфортной городской среды\подборка оборудование\Slider-1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65916" y="2797251"/>
            <a:ext cx="931893" cy="456239"/>
          </a:xfrm>
          <a:prstGeom prst="rect">
            <a:avLst/>
          </a:prstGeom>
          <a:noFill/>
        </p:spPr>
      </p:pic>
      <p:sp>
        <p:nvSpPr>
          <p:cNvPr id="61" name="Прямоугольник 60"/>
          <p:cNvSpPr/>
          <p:nvPr/>
        </p:nvSpPr>
        <p:spPr>
          <a:xfrm>
            <a:off x="11966969" y="2648727"/>
            <a:ext cx="3844901" cy="830983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275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х155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мм,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H=760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Цена:5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62" name="Picture 2" descr="D:\Проект строй\Формирование комфортной городской среды\подборка оборудование\Slider-1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944590" y="2797251"/>
            <a:ext cx="931893" cy="456239"/>
          </a:xfrm>
          <a:prstGeom prst="rect">
            <a:avLst/>
          </a:prstGeom>
          <a:noFill/>
        </p:spPr>
      </p:pic>
      <p:sp>
        <p:nvSpPr>
          <p:cNvPr id="63" name="Прямоугольник 62"/>
          <p:cNvSpPr/>
          <p:nvPr/>
        </p:nvSpPr>
        <p:spPr>
          <a:xfrm>
            <a:off x="7918452" y="3434545"/>
            <a:ext cx="7559675" cy="1323425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960х875 мм, Н=2000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площадки:2960х2875 мм 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Цена:3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9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руб/шт.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7931205" y="4791867"/>
            <a:ext cx="7559675" cy="1323425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1100х876 мм,Н=1535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площадки:2800х3100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 руб/шт.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7918452" y="6117140"/>
            <a:ext cx="7559675" cy="1246481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5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endParaRPr lang="en-US" sz="15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5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980х760 мм, Н=1188 мм</a:t>
            </a:r>
          </a:p>
          <a:p>
            <a:r>
              <a:rPr lang="ru-RU" sz="15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</a:p>
          <a:p>
            <a:r>
              <a:rPr lang="ru-RU" sz="15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площадки:3980х2760 мм</a:t>
            </a:r>
          </a:p>
          <a:p>
            <a:r>
              <a:rPr lang="ru-RU" sz="15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Цена:35 </a:t>
            </a:r>
            <a:r>
              <a:rPr lang="en-US" sz="15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50</a:t>
            </a:r>
            <a:r>
              <a:rPr lang="ru-RU" sz="15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 руб/шт.</a:t>
            </a:r>
            <a:endParaRPr lang="ru-RU" sz="15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720724" y="3447815"/>
            <a:ext cx="14190669" cy="713810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9"/>
          <p:cNvSpPr>
            <a:spLocks noChangeArrowheads="1"/>
          </p:cNvSpPr>
          <p:nvPr/>
        </p:nvSpPr>
        <p:spPr bwMode="auto">
          <a:xfrm>
            <a:off x="730377" y="2791603"/>
            <a:ext cx="1973102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Теннисный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стол</a:t>
            </a:r>
          </a:p>
          <a:p>
            <a:pPr algn="ctr"/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0" name="Прямоугольник 9"/>
          <p:cNvSpPr>
            <a:spLocks noChangeArrowheads="1"/>
          </p:cNvSpPr>
          <p:nvPr/>
        </p:nvSpPr>
        <p:spPr bwMode="auto">
          <a:xfrm>
            <a:off x="730377" y="3564151"/>
            <a:ext cx="1973102" cy="83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Тренажеры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группа: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от 14 лет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)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>
            <a:off x="6775445" y="4791867"/>
            <a:ext cx="8131180" cy="317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6775444" y="6114108"/>
            <a:ext cx="8135948" cy="317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Прямоугольник 76"/>
          <p:cNvSpPr/>
          <p:nvPr/>
        </p:nvSpPr>
        <p:spPr>
          <a:xfrm>
            <a:off x="12003171" y="7397518"/>
            <a:ext cx="7559675" cy="1323425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2200х850 мм, Н=1170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площадки:4200х2850 мм 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 4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8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руб/шт.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12002708" y="3434545"/>
            <a:ext cx="7559675" cy="1323425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960х875 мм, Н=2000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площадки:2960х2875 мм 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Цена:3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9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руб/шт.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12015461" y="4791867"/>
            <a:ext cx="7559675" cy="1323425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1100х876 мм,Н=1535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площадки:2800х3100 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 руб/шт.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12002708" y="6117140"/>
            <a:ext cx="7559675" cy="1246481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5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endParaRPr lang="en-US" sz="15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5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980х760 мм, Н=1188 мм</a:t>
            </a:r>
          </a:p>
          <a:p>
            <a:r>
              <a:rPr lang="ru-RU" sz="15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</a:p>
          <a:p>
            <a:r>
              <a:rPr lang="ru-RU" sz="15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площадки:3980х2760 мм</a:t>
            </a:r>
          </a:p>
          <a:p>
            <a:r>
              <a:rPr lang="ru-RU" sz="15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Цена:35 </a:t>
            </a:r>
            <a:r>
              <a:rPr lang="en-US" sz="15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50</a:t>
            </a:r>
            <a:r>
              <a:rPr lang="ru-RU" sz="15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 руб/шт.</a:t>
            </a:r>
            <a:endParaRPr lang="ru-RU" sz="15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6775444" y="7360462"/>
            <a:ext cx="8135948" cy="317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Прямоугольник 88"/>
          <p:cNvSpPr/>
          <p:nvPr/>
        </p:nvSpPr>
        <p:spPr>
          <a:xfrm>
            <a:off x="12066599" y="8897716"/>
            <a:ext cx="7559675" cy="1323425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00х850 мм, Н=1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420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мм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2850</a:t>
            </a:r>
            <a:r>
              <a:rPr lang="ru-RU" sz="16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х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 мм 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 4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руб/шт.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cxnSp>
        <p:nvCxnSpPr>
          <p:cNvPr id="90" name="Прямая соединительная линия 89"/>
          <p:cNvCxnSpPr/>
          <p:nvPr/>
        </p:nvCxnSpPr>
        <p:spPr>
          <a:xfrm>
            <a:off x="10847411" y="8789221"/>
            <a:ext cx="4059215" cy="317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Прямоугольник 119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632833" y="8228990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352929" y="6492018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>
          <a:xfrm>
            <a:off x="731847" y="9863964"/>
            <a:ext cx="14176371" cy="39604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37" name="Picture 4" descr="D:\Проект строй\Формирование комфортной городской среды\подборка оборудование\006456-kartochka-tovara_400_400_5_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9153" y="6720692"/>
            <a:ext cx="1205858" cy="1205858"/>
          </a:xfrm>
          <a:prstGeom prst="rect">
            <a:avLst/>
          </a:prstGeom>
          <a:noFill/>
        </p:spPr>
      </p:pic>
      <p:pic>
        <p:nvPicPr>
          <p:cNvPr id="2051" name="Picture 3" descr="D:\Проект строй\Формирование комфортной городской среды\подборка оборудование\6502-s1-kartochka-tovara_400_400_5_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7937" y="2720165"/>
            <a:ext cx="1232495" cy="1232495"/>
          </a:xfrm>
          <a:prstGeom prst="rect">
            <a:avLst/>
          </a:prstGeom>
          <a:noFill/>
        </p:spPr>
      </p:pic>
      <p:sp>
        <p:nvSpPr>
          <p:cNvPr id="71" name="Прямоугольник 70"/>
          <p:cNvSpPr/>
          <p:nvPr/>
        </p:nvSpPr>
        <p:spPr>
          <a:xfrm>
            <a:off x="2700181" y="2577726"/>
            <a:ext cx="4006754" cy="53488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8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18" name="Прямоугольник 45"/>
          <p:cNvSpPr>
            <a:spLocks noChangeArrowheads="1"/>
          </p:cNvSpPr>
          <p:nvPr/>
        </p:nvSpPr>
        <p:spPr bwMode="auto">
          <a:xfrm>
            <a:off x="7997826" y="2201864"/>
            <a:ext cx="1290905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Освещение</a:t>
            </a:r>
          </a:p>
        </p:txBody>
      </p:sp>
      <p:sp>
        <p:nvSpPr>
          <p:cNvPr id="134" name="Прямоугольник 1"/>
          <p:cNvSpPr>
            <a:spLocks noChangeArrowheads="1"/>
          </p:cNvSpPr>
          <p:nvPr/>
        </p:nvSpPr>
        <p:spPr bwMode="auto">
          <a:xfrm>
            <a:off x="239714" y="290514"/>
            <a:ext cx="14882812" cy="256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Состав элементов благоустройства </a:t>
            </a:r>
            <a:endParaRPr lang="en-US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спортивных пространств</a:t>
            </a:r>
            <a:endParaRPr lang="en-US" sz="3200" b="1" dirty="0">
              <a:latin typeface="Open Sans"/>
              <a:ea typeface="Open Sans"/>
              <a:cs typeface="Open Sans"/>
            </a:endParaRPr>
          </a:p>
          <a:p>
            <a:pPr algn="ctr"/>
            <a:r>
              <a:rPr lang="ru-RU" sz="3200" dirty="0">
                <a:latin typeface="Open Sans"/>
                <a:ea typeface="Open Sans"/>
                <a:cs typeface="Open Sans"/>
              </a:rPr>
              <a:t>(окончание таблицы)</a:t>
            </a:r>
            <a:endParaRPr lang="ru-RU" sz="32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endParaRPr lang="en-US" sz="3200" b="1" dirty="0">
              <a:latin typeface="Open Sans"/>
              <a:ea typeface="Open Sans"/>
              <a:cs typeface="Open Sans"/>
            </a:endParaRPr>
          </a:p>
          <a:p>
            <a:pPr algn="ctr" eaLnBrk="0" hangingPunct="0"/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720726" y="2120899"/>
            <a:ext cx="1979455" cy="813752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0" name="Прямоугольник 139"/>
          <p:cNvSpPr/>
          <p:nvPr/>
        </p:nvSpPr>
        <p:spPr>
          <a:xfrm>
            <a:off x="720725" y="2119314"/>
            <a:ext cx="14185902" cy="573881"/>
          </a:xfrm>
          <a:prstGeom prst="rect">
            <a:avLst/>
          </a:prstGeom>
          <a:solidFill>
            <a:srgbClr val="88BBB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1" name="Прямоугольник 9"/>
          <p:cNvSpPr>
            <a:spLocks noChangeArrowheads="1"/>
          </p:cNvSpPr>
          <p:nvPr/>
        </p:nvSpPr>
        <p:spPr bwMode="auto">
          <a:xfrm>
            <a:off x="727080" y="2113196"/>
            <a:ext cx="1973102" cy="53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Название элемента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720727" y="2119315"/>
            <a:ext cx="14185900" cy="57388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3" name="Прямоугольник 59"/>
          <p:cNvSpPr>
            <a:spLocks noChangeArrowheads="1"/>
          </p:cNvSpPr>
          <p:nvPr/>
        </p:nvSpPr>
        <p:spPr bwMode="auto">
          <a:xfrm>
            <a:off x="11444289" y="2201864"/>
            <a:ext cx="184704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2700181" y="2119313"/>
            <a:ext cx="4066167" cy="81407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04" name="Прямоугольник 98"/>
          <p:cNvSpPr>
            <a:spLocks noChangeArrowheads="1"/>
          </p:cNvSpPr>
          <p:nvPr/>
        </p:nvSpPr>
        <p:spPr bwMode="auto">
          <a:xfrm>
            <a:off x="3781425" y="11106558"/>
            <a:ext cx="7559675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>
            <a:spAutoFit/>
          </a:bodyPr>
          <a:lstStyle/>
          <a:p>
            <a:pPr eaLnBrk="0" hangingPunct="0"/>
            <a:endParaRPr lang="ru-RU" dirty="0"/>
          </a:p>
        </p:txBody>
      </p:sp>
      <p:sp>
        <p:nvSpPr>
          <p:cNvPr id="237" name="Прямоугольник 9"/>
          <p:cNvSpPr>
            <a:spLocks noChangeArrowheads="1"/>
          </p:cNvSpPr>
          <p:nvPr/>
        </p:nvSpPr>
        <p:spPr bwMode="auto">
          <a:xfrm>
            <a:off x="2698590" y="2191918"/>
            <a:ext cx="4069346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Минимальный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38" name="Прямоугольник 9"/>
          <p:cNvSpPr>
            <a:spLocks noChangeArrowheads="1"/>
          </p:cNvSpPr>
          <p:nvPr/>
        </p:nvSpPr>
        <p:spPr bwMode="auto">
          <a:xfrm>
            <a:off x="6767937" y="2191918"/>
            <a:ext cx="406934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Рекомендуемый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39" name="Прямоугольник 9"/>
          <p:cNvSpPr>
            <a:spLocks noChangeArrowheads="1"/>
          </p:cNvSpPr>
          <p:nvPr/>
        </p:nvSpPr>
        <p:spPr bwMode="auto">
          <a:xfrm>
            <a:off x="10837282" y="2201863"/>
            <a:ext cx="406934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Максимальный перечень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7931203" y="2648726"/>
            <a:ext cx="3844901" cy="1815868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Стойка баскетбольная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1000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х1190мм,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H=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4190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площадки: 4000х4190 мм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группа: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от 6 лет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 1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8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2" name="Прямоугольник 9"/>
          <p:cNvSpPr>
            <a:spLocks noChangeArrowheads="1"/>
          </p:cNvSpPr>
          <p:nvPr/>
        </p:nvSpPr>
        <p:spPr bwMode="auto">
          <a:xfrm>
            <a:off x="703214" y="3000269"/>
            <a:ext cx="1973102" cy="107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C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портивная площадка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12003171" y="2648726"/>
            <a:ext cx="7559675" cy="4770523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Универсальная спортивная 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Площадка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</a:t>
            </a:r>
            <a:r>
              <a:rPr lang="ru-RU" sz="16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х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19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342851" indent="-342851"/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1.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Ограждение </a:t>
            </a:r>
          </a:p>
          <a:p>
            <a:pPr marL="342851" indent="-342851"/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2.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Травмобезопасное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резиновое покрытие 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Бордюр дорожный по 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периметру 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5. Стойка баскетбольная с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щитом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6. Ворота для минифутбола 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7. Волейбольные стойки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Универсальные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группа: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от 6 лет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 1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000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руб.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053" name="Picture 5" descr="D:\Проект строй\Формирование комфортной городской среды\подборка оборудование\dvor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46236" y="4464608"/>
            <a:ext cx="954084" cy="954084"/>
          </a:xfrm>
          <a:prstGeom prst="rect">
            <a:avLst/>
          </a:prstGeom>
          <a:noFill/>
        </p:spPr>
      </p:pic>
      <p:pic>
        <p:nvPicPr>
          <p:cNvPr id="2054" name="Picture 6" descr="D:\Проект строй\Формирование комфортной городской среды\подборка оборудование\pokritie00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61720" y="5961578"/>
            <a:ext cx="957261" cy="544801"/>
          </a:xfrm>
          <a:prstGeom prst="rect">
            <a:avLst/>
          </a:prstGeom>
          <a:noFill/>
        </p:spPr>
      </p:pic>
      <p:pic>
        <p:nvPicPr>
          <p:cNvPr id="79" name="Picture 3" descr="D:\Проект строй\Формирование комфортной городской среды\подборка оборудование\6603-_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944648" y="3247050"/>
            <a:ext cx="1058417" cy="705611"/>
          </a:xfrm>
          <a:prstGeom prst="rect">
            <a:avLst/>
          </a:prstGeom>
          <a:noFill/>
        </p:spPr>
      </p:pic>
      <p:sp>
        <p:nvSpPr>
          <p:cNvPr id="80" name="Прямоугольник 79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352929" y="4511815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767936" y="4511816"/>
            <a:ext cx="4069346" cy="3468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8561395" y="4934743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27080" y="2693194"/>
            <a:ext cx="14185900" cy="402749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35" name="Прямоугольник 9"/>
          <p:cNvSpPr>
            <a:spLocks noChangeArrowheads="1"/>
          </p:cNvSpPr>
          <p:nvPr/>
        </p:nvSpPr>
        <p:spPr bwMode="auto">
          <a:xfrm>
            <a:off x="703214" y="7149321"/>
            <a:ext cx="1973102" cy="83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Оборудование для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Workout</a:t>
            </a:r>
          </a:p>
          <a:p>
            <a:pPr algn="ctr"/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1992859" y="6694515"/>
            <a:ext cx="4498154" cy="156964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Комплекс из 7 турников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7280х6090 мм, Н = 2630 мм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 группа:от 14 лет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 24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руб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/</a:t>
            </a:r>
            <a:r>
              <a:rPr lang="ru-RU" sz="16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шт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ru-RU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346552" y="6935007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561395" y="6941502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20727" y="6720693"/>
            <a:ext cx="14185900" cy="12596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41" name="Прямоугольник 9"/>
          <p:cNvSpPr>
            <a:spLocks noChangeArrowheads="1"/>
          </p:cNvSpPr>
          <p:nvPr/>
        </p:nvSpPr>
        <p:spPr bwMode="auto">
          <a:xfrm>
            <a:off x="727079" y="8216938"/>
            <a:ext cx="1973102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Покрытия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52" name="Прямоугольник 12"/>
          <p:cNvSpPr>
            <a:spLocks noChangeArrowheads="1"/>
          </p:cNvSpPr>
          <p:nvPr/>
        </p:nvSpPr>
        <p:spPr bwMode="auto">
          <a:xfrm>
            <a:off x="720724" y="9811162"/>
            <a:ext cx="1973103" cy="53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9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Итого</a:t>
            </a:r>
            <a:r>
              <a:rPr lang="en-US" sz="29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  <a:endParaRPr lang="ru-RU" sz="29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3" name="Прямоугольник 12"/>
          <p:cNvSpPr>
            <a:spLocks noChangeArrowheads="1"/>
          </p:cNvSpPr>
          <p:nvPr/>
        </p:nvSpPr>
        <p:spPr bwMode="auto">
          <a:xfrm>
            <a:off x="11490353" y="9779256"/>
            <a:ext cx="3000396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1 7</a:t>
            </a:r>
            <a:r>
              <a:rPr lang="en-US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60</a:t>
            </a:r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000</a:t>
            </a:r>
            <a:endParaRPr lang="ru-RU" sz="32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4" name="Прямоугольник 12"/>
          <p:cNvSpPr>
            <a:spLocks noChangeArrowheads="1"/>
          </p:cNvSpPr>
          <p:nvPr/>
        </p:nvSpPr>
        <p:spPr bwMode="auto">
          <a:xfrm>
            <a:off x="7802738" y="9779256"/>
            <a:ext cx="1973103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en-US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232</a:t>
            </a:r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000</a:t>
            </a:r>
            <a:endParaRPr lang="ru-RU" sz="32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5" name="Прямоугольник 12"/>
          <p:cNvSpPr>
            <a:spLocks noChangeArrowheads="1"/>
          </p:cNvSpPr>
          <p:nvPr/>
        </p:nvSpPr>
        <p:spPr bwMode="auto">
          <a:xfrm>
            <a:off x="3873647" y="9779256"/>
            <a:ext cx="1973103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en-US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60</a:t>
            </a:r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000</a:t>
            </a:r>
            <a:endParaRPr lang="ru-RU" sz="32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67" name="Прямоугольник 166"/>
          <p:cNvSpPr/>
          <p:nvPr/>
        </p:nvSpPr>
        <p:spPr>
          <a:xfrm>
            <a:off x="6766348" y="2120899"/>
            <a:ext cx="4069344" cy="813911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10835692" y="2119313"/>
            <a:ext cx="4070934" cy="81422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56" name="Прямоугольник 10"/>
          <p:cNvSpPr>
            <a:spLocks noChangeArrowheads="1"/>
          </p:cNvSpPr>
          <p:nvPr/>
        </p:nvSpPr>
        <p:spPr bwMode="auto">
          <a:xfrm>
            <a:off x="701775" y="9189454"/>
            <a:ext cx="1996816" cy="62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Озеленение</a:t>
            </a:r>
            <a:r>
              <a:rPr lang="en-US" sz="1600" dirty="0">
                <a:latin typeface="Open Sans"/>
                <a:ea typeface="Open Sans"/>
                <a:cs typeface="Open Sans"/>
              </a:rPr>
              <a:t>/</a:t>
            </a:r>
          </a:p>
          <a:p>
            <a:pPr algn="ctr"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Покрытие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57" name="Picture 26" descr="D:\Проект строй\Формирование комфортной городской среды\текстуры\!трава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88165" y="9149584"/>
            <a:ext cx="946559" cy="62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Прямоугольник 57"/>
          <p:cNvSpPr/>
          <p:nvPr/>
        </p:nvSpPr>
        <p:spPr>
          <a:xfrm>
            <a:off x="7918453" y="9161510"/>
            <a:ext cx="2917239" cy="58476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Посевной газон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175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руб/кв.м.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859238" y="9149585"/>
            <a:ext cx="2903931" cy="58476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Опилки из древесной коры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Цена:240 руб. (20 кг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/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кв.м)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60" name="Picture 25" descr="D:\Проект строй\Формирование комфортной городской среды\текстуры\936101-a-floor-texture-pattern-of-some-wood-chips-and-bark-Stock-Phot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46355" y="9156969"/>
            <a:ext cx="935070" cy="6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26" descr="D:\Проект строй\Формирование комфортной городской среды\текстуры\!трава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972421" y="9149584"/>
            <a:ext cx="946559" cy="62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Прямоугольник 61"/>
          <p:cNvSpPr/>
          <p:nvPr/>
        </p:nvSpPr>
        <p:spPr>
          <a:xfrm>
            <a:off x="11949137" y="9161510"/>
            <a:ext cx="2917239" cy="58476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Посевной газон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175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руб/кв.м.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722317" y="7980318"/>
            <a:ext cx="14185900" cy="103203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63" name="Рисунок 62" descr="http://www.vegas-md.com/uploads/1.123456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760" y="8254432"/>
            <a:ext cx="1979840" cy="707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Рисунок 63" descr="http://www.vegas-md.com/uploads/1.123456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123" y="8216742"/>
            <a:ext cx="1979840" cy="707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Рисунок 65" descr="http://www.vegas-md.com/uploads/1.123456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279" y="8275662"/>
            <a:ext cx="1979840" cy="70790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Прямоугольник 66"/>
          <p:cNvSpPr/>
          <p:nvPr/>
        </p:nvSpPr>
        <p:spPr>
          <a:xfrm>
            <a:off x="3143284" y="7942525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Бесшовное резиновое покрытие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7384184" y="7938839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Бесшовное резиновое покрытие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1345967" y="7980319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Бесшовное резиновое покрытие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5373773" y="8212137"/>
            <a:ext cx="1514392" cy="800219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Цена:3000руб. М</a:t>
            </a:r>
            <a:r>
              <a:rPr lang="ru-RU" sz="1400" baseline="30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(20 мм)</a:t>
            </a:r>
          </a:p>
          <a:p>
            <a:endParaRPr lang="ru-RU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9459963" y="8220075"/>
            <a:ext cx="1514392" cy="800219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Цена:3000руб. М</a:t>
            </a:r>
            <a:r>
              <a:rPr lang="ru-RU" sz="1400" baseline="30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(20 мм)</a:t>
            </a:r>
          </a:p>
          <a:p>
            <a:endParaRPr lang="ru-RU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3351983" y="8183351"/>
            <a:ext cx="1514392" cy="800219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Цена:3000руб. М</a:t>
            </a:r>
            <a:r>
              <a:rPr lang="ru-RU" sz="1400" baseline="30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</a:t>
            </a:r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(20 мм)</a:t>
            </a:r>
          </a:p>
          <a:p>
            <a:endParaRPr lang="ru-RU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8" name="Прямоугольник 15"/>
          <p:cNvSpPr>
            <a:spLocks noChangeArrowheads="1"/>
          </p:cNvSpPr>
          <p:nvPr/>
        </p:nvSpPr>
        <p:spPr bwMode="auto">
          <a:xfrm>
            <a:off x="-28574" y="4273551"/>
            <a:ext cx="15662275" cy="158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r>
              <a:rPr lang="ru-RU" sz="3200" b="1" dirty="0">
                <a:latin typeface="Open Sans"/>
                <a:ea typeface="Open Sans"/>
                <a:cs typeface="Open Sans"/>
              </a:rPr>
              <a:t>Состав элементов благоустройства дворовой территории</a:t>
            </a:r>
          </a:p>
          <a:p>
            <a:pPr algn="ctr" eaLnBrk="0" hangingPunct="0"/>
            <a:r>
              <a:rPr lang="ru-RU" sz="3200" b="1" dirty="0">
                <a:latin typeface="Open Sans"/>
                <a:ea typeface="Open Sans"/>
                <a:cs typeface="Open Sans"/>
              </a:rPr>
              <a:t> на примере наполнения типового двора</a:t>
            </a:r>
          </a:p>
          <a:p>
            <a:pPr algn="ctr" eaLnBrk="0" hangingPunct="0"/>
            <a:r>
              <a:rPr lang="ru-RU" sz="3200" b="1" dirty="0">
                <a:latin typeface="Open Sans"/>
                <a:ea typeface="Open Sans"/>
                <a:cs typeface="Open Sans"/>
              </a:rPr>
              <a:t>Ленинградской области</a:t>
            </a:r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60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1" name="Прямоугольник 10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322264" y="290513"/>
            <a:ext cx="14882812" cy="87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r>
              <a:rPr lang="ru-RU" sz="3200" b="1" dirty="0">
                <a:latin typeface="Open Sans"/>
                <a:ea typeface="Open Sans"/>
                <a:cs typeface="Open Sans"/>
              </a:rPr>
              <a:t>Генплан благоустроенного </a:t>
            </a:r>
            <a:r>
              <a:rPr lang="ru-RU" sz="3200" b="1" dirty="0">
                <a:latin typeface="Open Sans"/>
                <a:ea typeface="Open Sans"/>
                <a:cs typeface="Open Sans"/>
              </a:rPr>
              <a:t>типового двора</a:t>
            </a:r>
          </a:p>
          <a:p>
            <a:pPr algn="ctr" eaLnBrk="0" hangingPunct="0"/>
            <a:endParaRPr lang="en-US" b="1" dirty="0" smtClean="0">
              <a:latin typeface="Open Sans"/>
              <a:ea typeface="Open Sans"/>
              <a:cs typeface="Open Sans"/>
            </a:endParaRPr>
          </a:p>
        </p:txBody>
      </p:sp>
      <p:pic>
        <p:nvPicPr>
          <p:cNvPr id="8" name="Picture 3" descr="D:\Проект строй\Формирование комфортной городской среды\! формирование\1111ГП!!!!.jpg"/>
          <p:cNvPicPr>
            <a:picLocks noChangeAspect="1" noChangeArrowheads="1"/>
          </p:cNvPicPr>
          <p:nvPr/>
        </p:nvPicPr>
        <p:blipFill>
          <a:blip r:embed="rId5" cstate="print"/>
          <a:srcRect t="2103" r="2929" b="1342"/>
          <a:stretch>
            <a:fillRect/>
          </a:stretch>
        </p:blipFill>
        <p:spPr bwMode="auto">
          <a:xfrm>
            <a:off x="1975769" y="1120827"/>
            <a:ext cx="7777987" cy="9094052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sysDash"/>
          </a:ln>
        </p:spPr>
      </p:pic>
      <p:grpSp>
        <p:nvGrpSpPr>
          <p:cNvPr id="13" name="Группа 12"/>
          <p:cNvGrpSpPr/>
          <p:nvPr/>
        </p:nvGrpSpPr>
        <p:grpSpPr>
          <a:xfrm>
            <a:off x="10369551" y="2077222"/>
            <a:ext cx="3500462" cy="2369880"/>
            <a:chOff x="9918716" y="382192"/>
            <a:chExt cx="3500463" cy="236988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9918716" y="382192"/>
              <a:ext cx="3500463" cy="2369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u="sng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Процентное соотношение зон</a:t>
              </a:r>
              <a:r>
                <a:rPr lang="en-US" sz="1600" u="sng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:</a:t>
              </a:r>
              <a:endPara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endPara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pPr defTabSz="799987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dirty="0">
                  <a:latin typeface="Open Sans"/>
                  <a:ea typeface="Open Sans"/>
                  <a:cs typeface="Open Sans"/>
                </a:rPr>
                <a:t>         </a:t>
              </a:r>
              <a:r>
                <a:rPr lang="en-US" sz="1600" dirty="0">
                  <a:latin typeface="Open Sans"/>
                  <a:ea typeface="Open Sans"/>
                  <a:cs typeface="Open Sans"/>
                </a:rPr>
                <a:t>-</a:t>
              </a:r>
              <a:r>
                <a:rPr lang="ru-RU" sz="1600" dirty="0">
                  <a:latin typeface="Open Sans"/>
                  <a:ea typeface="Open Sans"/>
                  <a:cs typeface="Open Sans"/>
                </a:rPr>
                <a:t>Благоустройство 48%</a:t>
              </a:r>
              <a:r>
                <a:rPr lang="en-US" sz="1600" dirty="0">
                  <a:latin typeface="Open Sans"/>
                  <a:ea typeface="Open Sans"/>
                  <a:cs typeface="Open Sans"/>
                </a:rPr>
                <a:t>    </a:t>
              </a:r>
              <a:endParaRPr lang="ru-RU" sz="1600" dirty="0">
                <a:latin typeface="Open Sans"/>
                <a:ea typeface="Open Sans"/>
                <a:cs typeface="Open Sans"/>
              </a:endParaRPr>
            </a:p>
            <a:p>
              <a:pPr defTabSz="799987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dirty="0">
                  <a:latin typeface="Open Sans"/>
                  <a:ea typeface="Open Sans"/>
                  <a:cs typeface="Open Sans"/>
                </a:rPr>
                <a:t>         </a:t>
              </a:r>
              <a:r>
                <a:rPr lang="en-US" sz="1600" dirty="0">
                  <a:latin typeface="Open Sans"/>
                  <a:ea typeface="Open Sans"/>
                  <a:cs typeface="Open Sans"/>
                </a:rPr>
                <a:t>-</a:t>
              </a:r>
              <a:r>
                <a:rPr lang="ru-RU" sz="1600" dirty="0">
                  <a:latin typeface="Open Sans"/>
                  <a:ea typeface="Open Sans"/>
                  <a:cs typeface="Open Sans"/>
                </a:rPr>
                <a:t>Природа 20%</a:t>
              </a:r>
              <a:r>
                <a:rPr lang="en-US" sz="1600" dirty="0">
                  <a:latin typeface="Open Sans"/>
                  <a:ea typeface="Open Sans"/>
                  <a:cs typeface="Open Sans"/>
                </a:rPr>
                <a:t>        </a:t>
              </a:r>
            </a:p>
            <a:p>
              <a:pPr defTabSz="799987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dirty="0">
                  <a:latin typeface="Open Sans"/>
                  <a:ea typeface="Open Sans"/>
                  <a:cs typeface="Open Sans"/>
                </a:rPr>
                <a:t>         </a:t>
              </a:r>
              <a:r>
                <a:rPr lang="en-US" sz="1600" dirty="0">
                  <a:latin typeface="Open Sans"/>
                  <a:ea typeface="Open Sans"/>
                  <a:cs typeface="Open Sans"/>
                </a:rPr>
                <a:t>-</a:t>
              </a:r>
              <a:r>
                <a:rPr lang="ru-RU" sz="1600" dirty="0">
                  <a:latin typeface="Open Sans"/>
                  <a:ea typeface="Open Sans"/>
                  <a:cs typeface="Open Sans"/>
                </a:rPr>
                <a:t>Игра 14%</a:t>
              </a:r>
              <a:r>
                <a:rPr lang="en-US" sz="1600" dirty="0">
                  <a:latin typeface="Open Sans"/>
                  <a:ea typeface="Open Sans"/>
                  <a:cs typeface="Open Sans"/>
                </a:rPr>
                <a:t>   </a:t>
              </a:r>
              <a:endParaRPr lang="ru-RU" sz="1600" dirty="0">
                <a:latin typeface="Open Sans"/>
                <a:ea typeface="Open Sans"/>
                <a:cs typeface="Open Sans"/>
              </a:endParaRPr>
            </a:p>
            <a:p>
              <a:pPr defTabSz="799987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dirty="0">
                  <a:latin typeface="Open Sans"/>
                  <a:ea typeface="Open Sans"/>
                  <a:cs typeface="Open Sans"/>
                </a:rPr>
                <a:t>         </a:t>
              </a:r>
              <a:r>
                <a:rPr lang="en-US" sz="1600" dirty="0">
                  <a:latin typeface="Open Sans"/>
                  <a:ea typeface="Open Sans"/>
                  <a:cs typeface="Open Sans"/>
                </a:rPr>
                <a:t>-</a:t>
              </a:r>
              <a:r>
                <a:rPr lang="ru-RU" sz="1600" dirty="0">
                  <a:latin typeface="Open Sans"/>
                  <a:ea typeface="Open Sans"/>
                  <a:cs typeface="Open Sans"/>
                </a:rPr>
                <a:t>Спорт 8%</a:t>
              </a:r>
              <a:r>
                <a:rPr lang="en-US" sz="1600" dirty="0">
                  <a:latin typeface="Open Sans"/>
                  <a:ea typeface="Open Sans"/>
                  <a:cs typeface="Open Sans"/>
                </a:rPr>
                <a:t>   </a:t>
              </a:r>
              <a:endParaRPr lang="ru-RU" sz="1600" dirty="0">
                <a:latin typeface="Open Sans"/>
                <a:ea typeface="Open Sans"/>
                <a:cs typeface="Open Sans"/>
              </a:endParaRPr>
            </a:p>
            <a:p>
              <a:pPr defTabSz="799987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dirty="0">
                  <a:latin typeface="Open Sans"/>
                  <a:ea typeface="Open Sans"/>
                  <a:cs typeface="Open Sans"/>
                </a:rPr>
                <a:t>         </a:t>
              </a:r>
              <a:r>
                <a:rPr lang="en-US" sz="1600" dirty="0">
                  <a:latin typeface="Open Sans"/>
                  <a:ea typeface="Open Sans"/>
                  <a:cs typeface="Open Sans"/>
                </a:rPr>
                <a:t>-</a:t>
              </a:r>
              <a:r>
                <a:rPr lang="ru-RU" sz="1600" dirty="0">
                  <a:latin typeface="Open Sans"/>
                  <a:ea typeface="Open Sans"/>
                  <a:cs typeface="Open Sans"/>
                </a:rPr>
                <a:t>Отдых 10%</a:t>
              </a:r>
            </a:p>
            <a:p>
              <a:pPr>
                <a:buFont typeface="Arial" pitchFamily="34" charset="0"/>
                <a:buChar char="•"/>
              </a:pPr>
              <a:endPara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0051929" y="2112006"/>
              <a:ext cx="295415" cy="250968"/>
            </a:xfrm>
            <a:prstGeom prst="rect">
              <a:avLst/>
            </a:prstGeom>
            <a:solidFill>
              <a:srgbClr val="966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dirty="0" smtClean="0"/>
                <a:t>    </a:t>
              </a:r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0051136" y="1826009"/>
              <a:ext cx="295415" cy="251213"/>
            </a:xfrm>
            <a:prstGeom prst="rect">
              <a:avLst/>
            </a:prstGeom>
            <a:solidFill>
              <a:srgbClr val="88BB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0051136" y="1540502"/>
              <a:ext cx="296208" cy="250968"/>
            </a:xfrm>
            <a:prstGeom prst="rect">
              <a:avLst/>
            </a:prstGeom>
            <a:solidFill>
              <a:srgbClr val="DE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0051136" y="1219966"/>
              <a:ext cx="296208" cy="251212"/>
            </a:xfrm>
            <a:prstGeom prst="rect">
              <a:avLst/>
            </a:prstGeom>
            <a:solidFill>
              <a:srgbClr val="B8C4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0051137" y="934214"/>
              <a:ext cx="296207" cy="250968"/>
            </a:xfrm>
            <a:prstGeom prst="rect">
              <a:avLst/>
            </a:prstGeom>
            <a:solidFill>
              <a:srgbClr val="D3BF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/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2681393" y="1958489"/>
            <a:ext cx="5982888" cy="7713142"/>
            <a:chOff x="1605141" y="1434280"/>
            <a:chExt cx="5982888" cy="7713142"/>
          </a:xfrm>
        </p:grpSpPr>
        <p:sp>
          <p:nvSpPr>
            <p:cNvPr id="65" name="Прямоугольник 64"/>
            <p:cNvSpPr/>
            <p:nvPr/>
          </p:nvSpPr>
          <p:spPr>
            <a:xfrm>
              <a:off x="3391091" y="4934742"/>
              <a:ext cx="383957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2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  <p:grpSp>
          <p:nvGrpSpPr>
            <p:cNvPr id="66" name="Группа 42"/>
            <p:cNvGrpSpPr/>
            <p:nvPr/>
          </p:nvGrpSpPr>
          <p:grpSpPr>
            <a:xfrm>
              <a:off x="4534098" y="5577696"/>
              <a:ext cx="383957" cy="267758"/>
              <a:chOff x="7751395" y="5337260"/>
              <a:chExt cx="256509" cy="178880"/>
            </a:xfrm>
          </p:grpSpPr>
          <p:sp>
            <p:nvSpPr>
              <p:cNvPr id="106" name="Прямоугольник 105"/>
              <p:cNvSpPr/>
              <p:nvPr/>
            </p:nvSpPr>
            <p:spPr>
              <a:xfrm>
                <a:off x="7751395" y="5337260"/>
                <a:ext cx="256509" cy="178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100" dirty="0"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1</a:t>
                </a:r>
                <a:endParaRPr lang="ru-RU" sz="1100" dirty="0"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107" name="Овал 106"/>
              <p:cNvSpPr/>
              <p:nvPr/>
            </p:nvSpPr>
            <p:spPr>
              <a:xfrm>
                <a:off x="7775576" y="5363370"/>
                <a:ext cx="142876" cy="142876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7" name="Овал 66"/>
            <p:cNvSpPr/>
            <p:nvPr/>
          </p:nvSpPr>
          <p:spPr>
            <a:xfrm>
              <a:off x="3394037" y="4953842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1833821" y="4312246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1811935" y="4280446"/>
              <a:ext cx="383957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2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1683117" y="1553345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1676579" y="1529860"/>
              <a:ext cx="383957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3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1896982" y="1446413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1846222" y="1434280"/>
              <a:ext cx="383957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4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4" name="Овал 73"/>
            <p:cNvSpPr/>
            <p:nvPr/>
          </p:nvSpPr>
          <p:spPr>
            <a:xfrm>
              <a:off x="1619956" y="4633044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1605141" y="4601694"/>
              <a:ext cx="383957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6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1890893" y="5791998"/>
              <a:ext cx="383957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7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7204072" y="3648858"/>
              <a:ext cx="383957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7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5962858" y="8879665"/>
              <a:ext cx="383957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7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9" name="Овал 78"/>
            <p:cNvSpPr/>
            <p:nvPr/>
          </p:nvSpPr>
          <p:spPr>
            <a:xfrm>
              <a:off x="1896982" y="5830645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Овал 79"/>
            <p:cNvSpPr/>
            <p:nvPr/>
          </p:nvSpPr>
          <p:spPr>
            <a:xfrm>
              <a:off x="5959968" y="8911128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7243607" y="3691995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1819455" y="7935138"/>
              <a:ext cx="383957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8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5391355" y="7602090"/>
              <a:ext cx="383957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8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4" name="Овал 83"/>
            <p:cNvSpPr/>
            <p:nvPr/>
          </p:nvSpPr>
          <p:spPr>
            <a:xfrm>
              <a:off x="1853209" y="7969295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Овал 84"/>
            <p:cNvSpPr/>
            <p:nvPr/>
          </p:nvSpPr>
          <p:spPr>
            <a:xfrm>
              <a:off x="5425754" y="7648498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1703346" y="6077750"/>
              <a:ext cx="383957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9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7" name="Овал 86"/>
            <p:cNvSpPr/>
            <p:nvPr/>
          </p:nvSpPr>
          <p:spPr>
            <a:xfrm>
              <a:off x="1746276" y="6108648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5334813" y="5196352"/>
              <a:ext cx="704753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10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9" name="Овал 88"/>
            <p:cNvSpPr/>
            <p:nvPr/>
          </p:nvSpPr>
          <p:spPr>
            <a:xfrm>
              <a:off x="5381981" y="5236242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2490511" y="7102024"/>
              <a:ext cx="641595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11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1" name="Овал 90"/>
            <p:cNvSpPr/>
            <p:nvPr/>
          </p:nvSpPr>
          <p:spPr>
            <a:xfrm>
              <a:off x="2538577" y="7113835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5510799" y="4354935"/>
              <a:ext cx="663482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12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3" name="Овал 92"/>
            <p:cNvSpPr/>
            <p:nvPr/>
          </p:nvSpPr>
          <p:spPr>
            <a:xfrm>
              <a:off x="5595846" y="4376384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3917757" y="7006444"/>
              <a:ext cx="663482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13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5" name="Овал 94"/>
            <p:cNvSpPr/>
            <p:nvPr/>
          </p:nvSpPr>
          <p:spPr>
            <a:xfrm>
              <a:off x="4004052" y="7028247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5683335" y="6363502"/>
              <a:ext cx="663482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15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7" name="Овал 96"/>
            <p:cNvSpPr/>
            <p:nvPr/>
          </p:nvSpPr>
          <p:spPr>
            <a:xfrm>
              <a:off x="5746552" y="6365308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Овал 97"/>
            <p:cNvSpPr/>
            <p:nvPr/>
          </p:nvSpPr>
          <p:spPr>
            <a:xfrm>
              <a:off x="4507134" y="6515034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417990" y="6506378"/>
              <a:ext cx="663482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16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510799" y="7935138"/>
              <a:ext cx="663482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17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5595846" y="7969295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3725776" y="8052355"/>
              <a:ext cx="663482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18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3790187" y="8076228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Овал 103"/>
            <p:cNvSpPr/>
            <p:nvPr/>
          </p:nvSpPr>
          <p:spPr>
            <a:xfrm>
              <a:off x="3287104" y="7755430"/>
              <a:ext cx="213865" cy="213865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3203545" y="7720824"/>
              <a:ext cx="663482" cy="26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19</a:t>
              </a:r>
              <a:endParaRPr lang="ru-RU" sz="1100" dirty="0"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108" name="Прямоугольник 107"/>
          <p:cNvSpPr/>
          <p:nvPr/>
        </p:nvSpPr>
        <p:spPr>
          <a:xfrm>
            <a:off x="10452915" y="4401918"/>
            <a:ext cx="4453710" cy="624785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Экспликация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</a:p>
          <a:p>
            <a:pPr marL="342851" indent="-342851">
              <a:buAutoNum type="arabicPeriod"/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Коврик резиновый</a:t>
            </a:r>
          </a:p>
          <a:p>
            <a:pPr marL="342851" indent="-342851">
              <a:buAutoNum type="arabicPeriod"/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Клинкерная брусчатка</a:t>
            </a:r>
          </a:p>
          <a:p>
            <a:pPr marL="342851" indent="-342851">
              <a:buAutoNum type="arabicPeriod"/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Диван садово-парковый</a:t>
            </a:r>
          </a:p>
          <a:p>
            <a:pPr marL="342851" indent="-342851">
              <a:buAutoNum type="arabicPeriod"/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Урна уличная</a:t>
            </a:r>
          </a:p>
          <a:p>
            <a:pPr marL="342851" indent="-342851">
              <a:buAutoNum type="arabicPeriod"/>
            </a:pPr>
            <a:r>
              <a:rPr lang="ru-RU" sz="1600" dirty="0"/>
              <a:t>Модульная беседка </a:t>
            </a:r>
          </a:p>
          <a:p>
            <a:pPr marL="342851" indent="-342851">
              <a:buAutoNum type="arabicPeriod"/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Стойка для велосипедов</a:t>
            </a:r>
          </a:p>
          <a:p>
            <a:pPr marL="342851" indent="-342851">
              <a:buAutoNum type="arabicPeriod"/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Ограждение из кирпича</a:t>
            </a:r>
          </a:p>
          <a:p>
            <a:pPr marL="342851" indent="-342851">
              <a:buAutoNum type="arabicPeriod"/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Газонное ограждение</a:t>
            </a:r>
          </a:p>
          <a:p>
            <a:pPr marL="342851" indent="-342851">
              <a:buAutoNum type="arabicPeriod"/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Медленнорастущие растения</a:t>
            </a:r>
          </a:p>
          <a:p>
            <a:pPr marL="342851" indent="-342851">
              <a:buAutoNum type="arabicPeriod"/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Карликовая сосна</a:t>
            </a:r>
          </a:p>
          <a:p>
            <a:pPr marL="342851" indent="-342851">
              <a:buAutoNum type="arabicPeriod"/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Лежачий полицейский</a:t>
            </a:r>
          </a:p>
          <a:p>
            <a:pPr marL="342851" indent="-342851">
              <a:buAutoNum type="arabicPeriod"/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Бетонный теннисный стол</a:t>
            </a:r>
          </a:p>
          <a:p>
            <a:pPr marL="342851" indent="-342851">
              <a:buAutoNum type="arabicPeriod"/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Тренажеры</a:t>
            </a:r>
          </a:p>
          <a:p>
            <a:pPr marL="342851" indent="-342851">
              <a:buAutoNum type="arabicPeriod"/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Качели</a:t>
            </a:r>
          </a:p>
          <a:p>
            <a:pPr marL="342851" indent="-342851">
              <a:buAutoNum type="arabicPeriod"/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Качели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“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Гнездо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”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342851" indent="-342851">
              <a:buAutoNum type="arabicPeriod"/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Сетка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“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Пирамида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”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342851" indent="-342851">
              <a:buAutoNum type="arabicPeriod"/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Детский игровой комплекс</a:t>
            </a:r>
          </a:p>
          <a:p>
            <a:pPr marL="342851" indent="-342851">
              <a:buAutoNum type="arabicPeriod"/>
            </a:pP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Развивающие игры для детей от 1 года</a:t>
            </a:r>
          </a:p>
          <a:p>
            <a:pPr marL="342851" indent="-342851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19. Качалка на пружине</a:t>
            </a:r>
          </a:p>
          <a:p>
            <a:pPr marL="342851" indent="-342851">
              <a:buAutoNum type="arabicPeriod"/>
            </a:pP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342851" indent="-342851">
              <a:buAutoNum type="arabicPeriod"/>
            </a:pP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342851" indent="-342851">
              <a:buAutoNum type="arabicPeriod"/>
            </a:pP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 </a:t>
            </a:r>
          </a:p>
          <a:p>
            <a:pPr>
              <a:buFont typeface="Arial" pitchFamily="34" charset="0"/>
              <a:buChar char="•"/>
            </a:pPr>
            <a:endParaRPr lang="ru-RU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7632700" y="4729523"/>
            <a:ext cx="213865" cy="213865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7616842" y="4705649"/>
            <a:ext cx="663482" cy="26161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</a:t>
            </a:r>
            <a:endParaRPr lang="ru-RU" sz="11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4636986" y="7253108"/>
            <a:ext cx="213865" cy="213865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/>
          <p:cNvSpPr/>
          <p:nvPr/>
        </p:nvSpPr>
        <p:spPr>
          <a:xfrm>
            <a:off x="4621128" y="7229235"/>
            <a:ext cx="663482" cy="26161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</a:t>
            </a:r>
            <a:endParaRPr lang="ru-RU" sz="11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10" name="Овал 109"/>
          <p:cNvSpPr/>
          <p:nvPr/>
        </p:nvSpPr>
        <p:spPr>
          <a:xfrm>
            <a:off x="5854383" y="8530515"/>
            <a:ext cx="213865" cy="213865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 110"/>
          <p:cNvSpPr/>
          <p:nvPr/>
        </p:nvSpPr>
        <p:spPr>
          <a:xfrm>
            <a:off x="5838523" y="8506642"/>
            <a:ext cx="663482" cy="26161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</a:t>
            </a:r>
            <a:endParaRPr lang="ru-RU" sz="1100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71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5" descr="D:\Проект строй\Формирование комфортной городской среды\аналоги\Без имени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477" y="6792131"/>
            <a:ext cx="2236934" cy="2236934"/>
          </a:xfrm>
          <a:prstGeom prst="rect">
            <a:avLst/>
          </a:prstGeom>
          <a:noFill/>
        </p:spPr>
      </p:pic>
      <p:pic>
        <p:nvPicPr>
          <p:cNvPr id="14" name="Picture 3" descr="D:\Проект строй\Формирование комфортной городской среды\аналоги\Без имени-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215" y="4377809"/>
            <a:ext cx="5266081" cy="5252245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703215" y="4363239"/>
            <a:ext cx="5266080" cy="52660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pic>
        <p:nvPicPr>
          <p:cNvPr id="2052" name="Picture 4" descr="D:\Проект строй\Формирование комфортной городской среды\аналоги\Без имени-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8448" y="7984221"/>
            <a:ext cx="2225756" cy="2236934"/>
          </a:xfrm>
          <a:prstGeom prst="rect">
            <a:avLst/>
          </a:prstGeom>
          <a:noFill/>
        </p:spPr>
      </p:pic>
      <p:pic>
        <p:nvPicPr>
          <p:cNvPr id="2054" name="Picture 6" descr="D:\Проект строй\Формирование комфортной городской среды\аналоги\Без имени-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53088" y="4805562"/>
            <a:ext cx="2218542" cy="2223240"/>
          </a:xfrm>
          <a:prstGeom prst="rect">
            <a:avLst/>
          </a:prstGeom>
          <a:noFill/>
        </p:spPr>
      </p:pic>
      <p:sp>
        <p:nvSpPr>
          <p:cNvPr id="47" name="Овал 46"/>
          <p:cNvSpPr/>
          <p:nvPr/>
        </p:nvSpPr>
        <p:spPr>
          <a:xfrm>
            <a:off x="5967270" y="7984221"/>
            <a:ext cx="2236934" cy="22369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6753089" y="4791866"/>
            <a:ext cx="2236934" cy="22369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8610477" y="6792131"/>
            <a:ext cx="2236934" cy="22369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pic>
        <p:nvPicPr>
          <p:cNvPr id="27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30" name="Прямоугольник 29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16"/>
          <p:cNvSpPr>
            <a:spLocks noChangeArrowheads="1"/>
          </p:cNvSpPr>
          <p:nvPr/>
        </p:nvSpPr>
        <p:spPr bwMode="auto">
          <a:xfrm>
            <a:off x="274640" y="290513"/>
            <a:ext cx="14881224" cy="10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r>
              <a:rPr lang="ru-RU" sz="3200" b="1" dirty="0">
                <a:latin typeface="Open Sans"/>
                <a:ea typeface="Open Sans"/>
                <a:cs typeface="Open Sans"/>
              </a:rPr>
              <a:t>Принципы наполнения функциональных зон</a:t>
            </a:r>
          </a:p>
          <a:p>
            <a:pPr algn="ctr" eaLnBrk="0" hangingPunct="0"/>
            <a:r>
              <a:rPr lang="ru-RU" sz="3200" b="1" dirty="0">
                <a:latin typeface="Open Sans"/>
                <a:ea typeface="Open Sans"/>
                <a:cs typeface="Open Sans"/>
              </a:rPr>
              <a:t> дворовых пространств элементами благоустройства</a:t>
            </a:r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60388" y="2076452"/>
            <a:ext cx="5083175" cy="1876425"/>
          </a:xfrm>
          <a:prstGeom prst="rect">
            <a:avLst/>
          </a:prstGeom>
        </p:spPr>
        <p:txBody>
          <a:bodyPr lIns="104303" tIns="52153" rIns="104303" bIns="52153">
            <a:spAutoFit/>
          </a:bodyPr>
          <a:lstStyle/>
          <a:p>
            <a:r>
              <a:rPr kumimoji="1" lang="ru-RU" sz="1600">
                <a:latin typeface="Open Sans"/>
                <a:ea typeface="Open Sans"/>
                <a:cs typeface="Open Sans"/>
              </a:rPr>
              <a:t>Минимальный перечень по 373- ФЗ:</a:t>
            </a:r>
            <a:endParaRPr kumimoji="1" lang="en-US" sz="1600">
              <a:latin typeface="Open Sans"/>
              <a:ea typeface="Open Sans"/>
              <a:cs typeface="Open Sans"/>
            </a:endParaRPr>
          </a:p>
          <a:p>
            <a:pPr>
              <a:buFont typeface="Arial" charset="0"/>
              <a:buChar char="•"/>
            </a:pPr>
            <a:r>
              <a:rPr kumimoji="1" lang="ru-RU" sz="1600">
                <a:solidFill>
                  <a:srgbClr val="77933C"/>
                </a:solidFill>
                <a:latin typeface="Open Sans"/>
                <a:ea typeface="Open Sans"/>
                <a:cs typeface="Open Sans"/>
              </a:rPr>
              <a:t>Установка урн</a:t>
            </a:r>
          </a:p>
          <a:p>
            <a:pPr>
              <a:buFont typeface="Arial" charset="0"/>
              <a:buChar char="•"/>
            </a:pPr>
            <a:r>
              <a:rPr kumimoji="1" lang="ru-RU" sz="1600">
                <a:solidFill>
                  <a:srgbClr val="77933C"/>
                </a:solidFill>
                <a:latin typeface="Open Sans"/>
                <a:ea typeface="Open Sans"/>
                <a:cs typeface="Open Sans"/>
              </a:rPr>
              <a:t>Установка скамеек</a:t>
            </a:r>
          </a:p>
          <a:p>
            <a:pPr>
              <a:buFont typeface="Arial" charset="0"/>
              <a:buChar char="•"/>
            </a:pPr>
            <a:r>
              <a:rPr kumimoji="1" lang="ru-RU" sz="1600">
                <a:solidFill>
                  <a:srgbClr val="77933C"/>
                </a:solidFill>
                <a:latin typeface="Open Sans"/>
                <a:ea typeface="Open Sans"/>
                <a:cs typeface="Open Sans"/>
              </a:rPr>
              <a:t>Освещение дворовых территорий</a:t>
            </a:r>
          </a:p>
          <a:p>
            <a:pPr>
              <a:buFont typeface="Arial" charset="0"/>
              <a:buChar char="•"/>
            </a:pPr>
            <a:r>
              <a:rPr kumimoji="1" lang="ru-RU" sz="1600">
                <a:solidFill>
                  <a:srgbClr val="77933C"/>
                </a:solidFill>
                <a:latin typeface="Open Sans"/>
                <a:ea typeface="Open Sans"/>
                <a:cs typeface="Open Sans"/>
              </a:rPr>
              <a:t>Ремонт дворовых проездов</a:t>
            </a:r>
          </a:p>
          <a:p>
            <a:endParaRPr kumimoji="1" lang="ru-RU">
              <a:solidFill>
                <a:srgbClr val="006699"/>
              </a:solidFill>
              <a:latin typeface="Impact" pitchFamily="34" charset="0"/>
            </a:endParaRPr>
          </a:p>
          <a:p>
            <a:endParaRPr kumimoji="1" lang="ru-RU">
              <a:solidFill>
                <a:srgbClr val="006699"/>
              </a:solidFill>
              <a:latin typeface="Impact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989514" y="2076451"/>
            <a:ext cx="5083175" cy="2854325"/>
          </a:xfrm>
          <a:prstGeom prst="rect">
            <a:avLst/>
          </a:prstGeom>
        </p:spPr>
        <p:txBody>
          <a:bodyPr lIns="104303" tIns="52153" rIns="104303" bIns="52153">
            <a:spAutoFit/>
          </a:bodyPr>
          <a:lstStyle/>
          <a:p>
            <a:r>
              <a:rPr kumimoji="1" lang="ru-RU" sz="1600">
                <a:latin typeface="Open Sans"/>
                <a:ea typeface="Open Sans"/>
                <a:cs typeface="Open Sans"/>
              </a:rPr>
              <a:t>Рекомендуемый правительством  Ленинградской области перечень</a:t>
            </a:r>
            <a:endParaRPr kumimoji="1" lang="en-US" sz="1600">
              <a:latin typeface="Open Sans"/>
              <a:ea typeface="Open Sans"/>
              <a:cs typeface="Open Sans"/>
            </a:endParaRPr>
          </a:p>
          <a:p>
            <a:r>
              <a:rPr kumimoji="1" lang="ru-RU" sz="1600">
                <a:solidFill>
                  <a:srgbClr val="77933C"/>
                </a:solidFill>
                <a:latin typeface="Open Sans"/>
                <a:ea typeface="Open Sans"/>
                <a:cs typeface="Open Sans"/>
              </a:rPr>
              <a:t>Благоустройство входных групп</a:t>
            </a:r>
          </a:p>
          <a:p>
            <a:pPr>
              <a:buFont typeface="Arial" charset="0"/>
              <a:buChar char="•"/>
            </a:pPr>
            <a:r>
              <a:rPr kumimoji="1" lang="ru-RU" sz="1600">
                <a:solidFill>
                  <a:srgbClr val="77933C"/>
                </a:solidFill>
                <a:latin typeface="Open Sans"/>
                <a:ea typeface="Open Sans"/>
                <a:cs typeface="Open Sans"/>
              </a:rPr>
              <a:t>Озеленение территории</a:t>
            </a:r>
          </a:p>
          <a:p>
            <a:pPr>
              <a:buFont typeface="Arial" charset="0"/>
              <a:buChar char="•"/>
            </a:pPr>
            <a:r>
              <a:rPr kumimoji="1" lang="ru-RU" sz="1600">
                <a:solidFill>
                  <a:srgbClr val="77933C"/>
                </a:solidFill>
                <a:latin typeface="Open Sans"/>
                <a:ea typeface="Open Sans"/>
                <a:cs typeface="Open Sans"/>
              </a:rPr>
              <a:t>Установка детских площадок</a:t>
            </a:r>
          </a:p>
          <a:p>
            <a:pPr>
              <a:buFont typeface="Arial" charset="0"/>
              <a:buChar char="•"/>
            </a:pPr>
            <a:r>
              <a:rPr kumimoji="1" lang="ru-RU" sz="1600">
                <a:solidFill>
                  <a:srgbClr val="77933C"/>
                </a:solidFill>
                <a:latin typeface="Open Sans"/>
                <a:ea typeface="Open Sans"/>
                <a:cs typeface="Open Sans"/>
              </a:rPr>
              <a:t>Установка спортивного  оборудования</a:t>
            </a:r>
          </a:p>
          <a:p>
            <a:pPr>
              <a:buFont typeface="Arial" charset="0"/>
              <a:buChar char="•"/>
            </a:pPr>
            <a:r>
              <a:rPr kumimoji="1" lang="ru-RU" sz="1600">
                <a:solidFill>
                  <a:srgbClr val="77933C"/>
                </a:solidFill>
                <a:latin typeface="Open Sans"/>
                <a:ea typeface="Open Sans"/>
                <a:cs typeface="Open Sans"/>
              </a:rPr>
              <a:t>Организация парковочных мест</a:t>
            </a:r>
          </a:p>
          <a:p>
            <a:pPr>
              <a:buFont typeface="Arial" charset="0"/>
              <a:buChar char="•"/>
            </a:pPr>
            <a:r>
              <a:rPr kumimoji="1" lang="ru-RU" sz="1600">
                <a:solidFill>
                  <a:srgbClr val="77933C"/>
                </a:solidFill>
                <a:latin typeface="Open Sans"/>
                <a:ea typeface="Open Sans"/>
                <a:cs typeface="Open Sans"/>
              </a:rPr>
              <a:t>Установка ограждающих конструкций</a:t>
            </a:r>
          </a:p>
          <a:p>
            <a:pPr>
              <a:buFont typeface="Arial" charset="0"/>
              <a:buChar char="•"/>
            </a:pPr>
            <a:r>
              <a:rPr kumimoji="1" lang="ru-RU" sz="1600">
                <a:solidFill>
                  <a:srgbClr val="77933C"/>
                </a:solidFill>
                <a:latin typeface="Open Sans"/>
                <a:ea typeface="Open Sans"/>
                <a:cs typeface="Open Sans"/>
              </a:rPr>
              <a:t>Использование разных типов мощения  </a:t>
            </a:r>
          </a:p>
          <a:p>
            <a:endParaRPr kumimoji="1" lang="ru-RU">
              <a:solidFill>
                <a:srgbClr val="006699"/>
              </a:solidFill>
              <a:latin typeface="Impact" pitchFamily="34" charset="0"/>
            </a:endParaRPr>
          </a:p>
          <a:p>
            <a:endParaRPr kumimoji="1" lang="ru-RU">
              <a:solidFill>
                <a:srgbClr val="006699"/>
              </a:solidFill>
              <a:latin typeface="Impact" pitchFamily="34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11276039" y="4609886"/>
            <a:ext cx="961897" cy="961897"/>
          </a:xfrm>
          <a:prstGeom prst="ellipse">
            <a:avLst/>
          </a:prstGeom>
          <a:blipFill dpi="0" rotWithShape="1">
            <a:blip r:embed="rId9">
              <a:extLst/>
            </a:blip>
            <a:srcRect/>
            <a:stretch>
              <a:fillRect l="25000" t="30000" r="25000" b="30000"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Овал 33"/>
          <p:cNvSpPr/>
          <p:nvPr/>
        </p:nvSpPr>
        <p:spPr>
          <a:xfrm>
            <a:off x="11301112" y="5880274"/>
            <a:ext cx="952852" cy="952852"/>
          </a:xfrm>
          <a:prstGeom prst="ellipse">
            <a:avLst/>
          </a:prstGeom>
          <a:blipFill dpi="0" rotWithShape="1">
            <a:blip r:embed="rId10">
              <a:extLst/>
            </a:blip>
            <a:srcRect/>
            <a:stretch>
              <a:fillRect l="30000" t="25000" r="25000" b="25000"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Овал 34"/>
          <p:cNvSpPr/>
          <p:nvPr/>
        </p:nvSpPr>
        <p:spPr>
          <a:xfrm>
            <a:off x="11301112" y="7328941"/>
            <a:ext cx="952852" cy="952852"/>
          </a:xfrm>
          <a:prstGeom prst="ellipse">
            <a:avLst/>
          </a:prstGeom>
          <a:blipFill dpi="0" rotWithShape="1">
            <a:blip r:embed="rId11">
              <a:extLst/>
            </a:blip>
            <a:srcRect/>
            <a:stretch>
              <a:fillRect l="30000" t="25000" r="25000" b="35000"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Овал 35"/>
          <p:cNvSpPr/>
          <p:nvPr/>
        </p:nvSpPr>
        <p:spPr>
          <a:xfrm>
            <a:off x="11301112" y="8804981"/>
            <a:ext cx="952852" cy="952852"/>
          </a:xfrm>
          <a:prstGeom prst="ellipse">
            <a:avLst/>
          </a:prstGeom>
          <a:blipFill dpi="0" rotWithShape="1">
            <a:blip r:embed="rId12">
              <a:extLst/>
            </a:blip>
            <a:srcRect/>
            <a:stretch>
              <a:fillRect l="20000" t="35000" r="20000" b="35000"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Прямоугольник 36"/>
          <p:cNvSpPr/>
          <p:nvPr/>
        </p:nvSpPr>
        <p:spPr>
          <a:xfrm>
            <a:off x="12347576" y="4746625"/>
            <a:ext cx="2170761" cy="621695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Учесть особенности </a:t>
            </a:r>
          </a:p>
          <a:p>
            <a:pPr defTabSz="799987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территории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2347576" y="5792789"/>
            <a:ext cx="2571749" cy="1077204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pPr eaLnBrk="0" hangingPunct="0">
              <a:defRPr/>
            </a:pP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Использовать возможность 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eaLnBrk="0" hangingPunct="0">
              <a:defRPr/>
            </a:pP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варьирования 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eaLnBrk="0" hangingPunct="0">
              <a:defRPr/>
            </a:pP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бюджета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2357100" y="7292975"/>
            <a:ext cx="2182494" cy="929471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Учитывать нормы 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defTabSz="799987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Градостроительного 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defTabSz="799987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регулирования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2347575" y="8650288"/>
            <a:ext cx="1674343" cy="1237248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Сценарии 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defTabSz="799987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использования 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defTabSz="799987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основными 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defTabSz="799987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интересантами</a:t>
            </a:r>
          </a:p>
        </p:txBody>
      </p:sp>
      <p:sp>
        <p:nvSpPr>
          <p:cNvPr id="45" name="Текст 12"/>
          <p:cNvSpPr txBox="1">
            <a:spLocks/>
          </p:cNvSpPr>
          <p:nvPr/>
        </p:nvSpPr>
        <p:spPr bwMode="auto">
          <a:xfrm>
            <a:off x="10347326" y="2147888"/>
            <a:ext cx="4722813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kumimoji="1" lang="ru-RU" sz="1600">
                <a:latin typeface="Open Sans"/>
                <a:ea typeface="Open Sans"/>
                <a:cs typeface="Open Sans"/>
              </a:rPr>
              <a:t>Дополнительный перечень:</a:t>
            </a:r>
            <a:endParaRPr kumimoji="1" lang="en-US" sz="1600">
              <a:latin typeface="Open Sans"/>
              <a:ea typeface="Open Sans"/>
              <a:cs typeface="Open Sans"/>
            </a:endParaRPr>
          </a:p>
          <a:p>
            <a:pPr eaLnBrk="0" hangingPunct="0">
              <a:buFont typeface="Arial" charset="0"/>
              <a:buChar char="•"/>
            </a:pPr>
            <a:r>
              <a:rPr kumimoji="1" lang="ru-RU" sz="1600">
                <a:solidFill>
                  <a:srgbClr val="77933C"/>
                </a:solidFill>
                <a:latin typeface="Open Sans"/>
                <a:ea typeface="Open Sans"/>
                <a:cs typeface="Open Sans"/>
              </a:rPr>
              <a:t>Устройство беседок, навесов</a:t>
            </a:r>
          </a:p>
          <a:p>
            <a:pPr eaLnBrk="0" hangingPunct="0">
              <a:buFont typeface="Arial" charset="0"/>
              <a:buChar char="•"/>
            </a:pPr>
            <a:r>
              <a:rPr kumimoji="1" lang="ru-RU" sz="1600">
                <a:solidFill>
                  <a:srgbClr val="77933C"/>
                </a:solidFill>
                <a:latin typeface="Open Sans"/>
                <a:ea typeface="Open Sans"/>
                <a:cs typeface="Open Sans"/>
              </a:rPr>
              <a:t>Организация велопарковок</a:t>
            </a:r>
          </a:p>
          <a:p>
            <a:pPr eaLnBrk="0" hangingPunct="0">
              <a:buFont typeface="Arial" charset="0"/>
              <a:buChar char="•"/>
            </a:pPr>
            <a:r>
              <a:rPr kumimoji="1" lang="ru-RU" sz="1600">
                <a:solidFill>
                  <a:srgbClr val="77933C"/>
                </a:solidFill>
                <a:latin typeface="Open Sans"/>
                <a:ea typeface="Open Sans"/>
                <a:cs typeface="Open Sans"/>
              </a:rPr>
              <a:t>Установка детских площадок для детей </a:t>
            </a:r>
          </a:p>
          <a:p>
            <a:pPr eaLnBrk="0" hangingPunct="0">
              <a:buFont typeface="Arial" charset="0"/>
              <a:buNone/>
            </a:pPr>
            <a:r>
              <a:rPr kumimoji="1" lang="ru-RU" sz="1600">
                <a:solidFill>
                  <a:srgbClr val="77933C"/>
                </a:solidFill>
                <a:latin typeface="Open Sans"/>
                <a:ea typeface="Open Sans"/>
                <a:cs typeface="Open Sans"/>
              </a:rPr>
              <a:t>разных возрастных групп</a:t>
            </a:r>
          </a:p>
          <a:p>
            <a:pPr eaLnBrk="0" hangingPunct="0">
              <a:buFont typeface="Arial" charset="0"/>
              <a:buChar char="•"/>
            </a:pPr>
            <a:r>
              <a:rPr kumimoji="1" lang="ru-RU" sz="1600">
                <a:solidFill>
                  <a:srgbClr val="77933C"/>
                </a:solidFill>
                <a:latin typeface="Open Sans"/>
                <a:ea typeface="Open Sans"/>
                <a:cs typeface="Open Sans"/>
              </a:rPr>
              <a:t>Устройство спортивных площадок</a:t>
            </a:r>
          </a:p>
          <a:p>
            <a:pPr eaLnBrk="0" hangingPunct="0">
              <a:buFont typeface="Arial" charset="0"/>
              <a:buChar char="•"/>
            </a:pPr>
            <a:r>
              <a:rPr kumimoji="1" lang="ru-RU" sz="1600">
                <a:solidFill>
                  <a:srgbClr val="77933C"/>
                </a:solidFill>
                <a:latin typeface="Open Sans"/>
                <a:ea typeface="Open Sans"/>
                <a:cs typeface="Open Sans"/>
              </a:rPr>
              <a:t>Устройство площадок для выгула собак</a:t>
            </a:r>
          </a:p>
          <a:p>
            <a:pPr eaLnBrk="0" hangingPunct="0">
              <a:buFont typeface="Arial" charset="0"/>
              <a:buChar char="•"/>
            </a:pPr>
            <a:r>
              <a:rPr kumimoji="1" lang="ru-RU" sz="1600">
                <a:solidFill>
                  <a:srgbClr val="77933C"/>
                </a:solidFill>
                <a:latin typeface="Open Sans"/>
                <a:ea typeface="Open Sans"/>
                <a:cs typeface="Open Sans"/>
              </a:rPr>
              <a:t>Установка клумб</a:t>
            </a:r>
          </a:p>
          <a:p>
            <a:pPr eaLnBrk="0" hangingPunct="0"/>
            <a:endParaRPr kumimoji="1" lang="ru-RU">
              <a:solidFill>
                <a:srgbClr val="006699"/>
              </a:solidFill>
              <a:latin typeface="Impact" pitchFamily="34" charset="0"/>
            </a:endParaRPr>
          </a:p>
          <a:p>
            <a:pPr eaLnBrk="0" hangingPunct="0"/>
            <a:r>
              <a:rPr kumimoji="1" lang="ru-RU" sz="2300">
                <a:solidFill>
                  <a:srgbClr val="006699"/>
                </a:solidFill>
                <a:latin typeface="Impact" pitchFamily="34" charset="0"/>
              </a:rPr>
              <a:t>          </a:t>
            </a:r>
          </a:p>
          <a:p>
            <a:pPr eaLnBrk="0" hangingPunct="0"/>
            <a:r>
              <a:rPr kumimoji="1" lang="ru-RU" sz="2300">
                <a:solidFill>
                  <a:srgbClr val="006699"/>
                </a:solidFill>
                <a:latin typeface="Impact" pitchFamily="34" charset="0"/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9686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оект строй\Формирование комфортной городской среды\! формирование\08 ПЛАН _ Макет_5_220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901" y="70409"/>
            <a:ext cx="13927135" cy="10189605"/>
          </a:xfrm>
          <a:prstGeom prst="rect">
            <a:avLst/>
          </a:prstGeom>
          <a:noFill/>
        </p:spPr>
      </p:pic>
      <p:pic>
        <p:nvPicPr>
          <p:cNvPr id="1027" name="Picture 3" descr="D:\Проект строй\Формирование комфортной городской среды\! формирование\1111ГП!!!!.jpg"/>
          <p:cNvPicPr>
            <a:picLocks noChangeAspect="1" noChangeArrowheads="1"/>
          </p:cNvPicPr>
          <p:nvPr/>
        </p:nvPicPr>
        <p:blipFill>
          <a:blip r:embed="rId4" cstate="print"/>
          <a:srcRect t="2103" r="2929" b="1342"/>
          <a:stretch>
            <a:fillRect/>
          </a:stretch>
        </p:blipFill>
        <p:spPr bwMode="auto">
          <a:xfrm>
            <a:off x="5203808" y="1920209"/>
            <a:ext cx="5572164" cy="6514995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sysDash"/>
          </a:ln>
        </p:spPr>
      </p:pic>
      <p:pic>
        <p:nvPicPr>
          <p:cNvPr id="1028" name="Picture 4" descr="D:\Проект строй\Формирование комфортной городской среды\! формирование\жуки\сх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47411" y="1900514"/>
            <a:ext cx="1428759" cy="161736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</p:pic>
      <p:pic>
        <p:nvPicPr>
          <p:cNvPr id="1029" name="Picture 5" descr="D:\Проект строй\Формирование комфортной городской среды\! формирование\жуки\СХ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50587" y="3535283"/>
            <a:ext cx="1425584" cy="161377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</p:pic>
      <p:sp>
        <p:nvSpPr>
          <p:cNvPr id="31" name="Прямоугольник 30"/>
          <p:cNvSpPr/>
          <p:nvPr/>
        </p:nvSpPr>
        <p:spPr>
          <a:xfrm>
            <a:off x="6947564" y="4877635"/>
            <a:ext cx="256509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grpSp>
        <p:nvGrpSpPr>
          <p:cNvPr id="2" name="Группа 42"/>
          <p:cNvGrpSpPr/>
          <p:nvPr/>
        </p:nvGrpSpPr>
        <p:grpSpPr>
          <a:xfrm>
            <a:off x="7733382" y="5406218"/>
            <a:ext cx="256509" cy="200055"/>
            <a:chOff x="7733381" y="5363370"/>
            <a:chExt cx="256509" cy="200055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33381" y="5363370"/>
              <a:ext cx="256509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7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1</a:t>
              </a:r>
              <a:endParaRPr lang="ru-RU" sz="7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7775576" y="5391960"/>
              <a:ext cx="142876" cy="142876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2" name="Овал 41"/>
          <p:cNvSpPr/>
          <p:nvPr/>
        </p:nvSpPr>
        <p:spPr>
          <a:xfrm>
            <a:off x="6989758" y="4934813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5888945" y="4534703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5846751" y="4506115"/>
            <a:ext cx="256509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5846750" y="2648726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5775313" y="2648728"/>
            <a:ext cx="256509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5989626" y="2577288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5947432" y="2577290"/>
            <a:ext cx="256509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4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5804555" y="4720428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5775313" y="4677580"/>
            <a:ext cx="256509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6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5947432" y="5506247"/>
            <a:ext cx="256509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7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9490089" y="4077487"/>
            <a:ext cx="256509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7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8769233" y="7762603"/>
            <a:ext cx="256509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7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5989626" y="5506246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847146" y="7792262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9561526" y="4077486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5918189" y="6935007"/>
            <a:ext cx="256509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8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8275643" y="6734952"/>
            <a:ext cx="256509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8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960383" y="6935006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8347079" y="6720692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5846751" y="5691971"/>
            <a:ext cx="256509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9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5888945" y="5691970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8254547" y="5306192"/>
            <a:ext cx="470822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10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8317838" y="5306191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6346817" y="6363503"/>
            <a:ext cx="428627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11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74" name="Овал 73"/>
          <p:cNvSpPr/>
          <p:nvPr/>
        </p:nvSpPr>
        <p:spPr>
          <a:xfrm>
            <a:off x="6418253" y="6363502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8403896" y="4520375"/>
            <a:ext cx="443250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12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8460713" y="4534703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7339638" y="6306324"/>
            <a:ext cx="443250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13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78" name="Овал 77"/>
          <p:cNvSpPr/>
          <p:nvPr/>
        </p:nvSpPr>
        <p:spPr>
          <a:xfrm>
            <a:off x="7397289" y="6306323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8489956" y="5834847"/>
            <a:ext cx="443250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15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80" name="Овал 79"/>
          <p:cNvSpPr/>
          <p:nvPr/>
        </p:nvSpPr>
        <p:spPr>
          <a:xfrm>
            <a:off x="8561394" y="5863436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7733381" y="5963463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7654632" y="5934876"/>
            <a:ext cx="443250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16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8403896" y="6935007"/>
            <a:ext cx="443250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17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8460713" y="6935006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7175664" y="6977855"/>
            <a:ext cx="443250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18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86" name="Овал 85"/>
          <p:cNvSpPr/>
          <p:nvPr/>
        </p:nvSpPr>
        <p:spPr>
          <a:xfrm>
            <a:off x="7254413" y="7006444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6918320" y="6792131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6846882" y="6792131"/>
            <a:ext cx="443250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19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93" name="Овал 92"/>
          <p:cNvSpPr/>
          <p:nvPr/>
        </p:nvSpPr>
        <p:spPr>
          <a:xfrm>
            <a:off x="9275773" y="4563293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9233580" y="4520375"/>
            <a:ext cx="256509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9428174" y="5849177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9385980" y="5806259"/>
            <a:ext cx="256509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97" name="Овал 96"/>
          <p:cNvSpPr/>
          <p:nvPr/>
        </p:nvSpPr>
        <p:spPr>
          <a:xfrm>
            <a:off x="7989890" y="7220828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/>
          <p:cNvSpPr/>
          <p:nvPr/>
        </p:nvSpPr>
        <p:spPr>
          <a:xfrm>
            <a:off x="7947696" y="7177910"/>
            <a:ext cx="256509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99" name="Овал 98"/>
          <p:cNvSpPr/>
          <p:nvPr/>
        </p:nvSpPr>
        <p:spPr>
          <a:xfrm>
            <a:off x="7125324" y="6363502"/>
            <a:ext cx="142876" cy="14287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>
            <a:off x="7083130" y="6320583"/>
            <a:ext cx="256509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10775972" y="5363370"/>
            <a:ext cx="1500199" cy="3323973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СТОИМОСТЬ </a:t>
            </a:r>
          </a:p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БЛАГОУСТРОЙСТВА</a:t>
            </a:r>
          </a:p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ДВОРОВОЙ ТЕРРИТОРИИ</a:t>
            </a:r>
            <a:r>
              <a:rPr lang="en-US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</a:p>
          <a:p>
            <a:endParaRPr lang="en-US" sz="7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 Стоимость игрового и </a:t>
            </a:r>
          </a:p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спортивного оборудования</a:t>
            </a:r>
          </a:p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=526 650 руб.</a:t>
            </a:r>
          </a:p>
          <a:p>
            <a:pPr>
              <a:buFontTx/>
              <a:buChar char="-"/>
            </a:pPr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Стоимость уличной мебели</a:t>
            </a:r>
          </a:p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(скамейки, урны, беседки)</a:t>
            </a:r>
          </a:p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=558 200 руб.</a:t>
            </a:r>
          </a:p>
          <a:p>
            <a:pPr>
              <a:buFontTx/>
              <a:buChar char="-"/>
            </a:pPr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Стоимость покрытия </a:t>
            </a:r>
          </a:p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(брусчатка, резиновая плитка)</a:t>
            </a:r>
          </a:p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=3 500 000 руб.</a:t>
            </a:r>
          </a:p>
          <a:p>
            <a:pPr>
              <a:buFontTx/>
              <a:buChar char="-"/>
            </a:pPr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Стоимость освещения</a:t>
            </a:r>
          </a:p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= 300 000 руб.</a:t>
            </a:r>
          </a:p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 Стоимость озеленения </a:t>
            </a:r>
          </a:p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(кустарники, газон, опилки)</a:t>
            </a:r>
          </a:p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=65 000 руб.</a:t>
            </a:r>
          </a:p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 Стоимость дорожного оборудования</a:t>
            </a:r>
          </a:p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(искусственные дорожные неровности, полусферы, Велопарковки)</a:t>
            </a:r>
          </a:p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= 250 100 руб.</a:t>
            </a:r>
          </a:p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Общая стоимость благоустройства дворовой</a:t>
            </a:r>
          </a:p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Территории = 5 200 000 руб.</a:t>
            </a:r>
          </a:p>
          <a:p>
            <a:endParaRPr lang="ru-RU" sz="7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en-US" sz="7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7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ru-RU" sz="7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1290645" y="8435204"/>
            <a:ext cx="2270090" cy="25390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ru-RU" sz="7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для старшей возрастной группы</a:t>
            </a:r>
            <a:endParaRPr lang="ru-RU" sz="7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0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pic>
        <p:nvPicPr>
          <p:cNvPr id="3074" name="Picture 2" descr="D:\Проект строй\Формирование комфортной городской среды\рендеры\ДВОР\1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0726" y="2339976"/>
            <a:ext cx="14185900" cy="5962511"/>
          </a:xfrm>
          <a:prstGeom prst="rect">
            <a:avLst/>
          </a:prstGeom>
          <a:noFill/>
        </p:spPr>
      </p:pic>
      <p:pic>
        <p:nvPicPr>
          <p:cNvPr id="2" name="Picture 2" descr="D:\Проект строй\Формирование комфортной городской среды\! формирование\жуки\Ж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77375" y="8302487"/>
            <a:ext cx="1729250" cy="195752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B8C4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322264" y="290513"/>
            <a:ext cx="14882812" cy="147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r>
              <a:rPr lang="ru-RU" sz="3200" b="1" dirty="0">
                <a:latin typeface="Open Sans"/>
                <a:ea typeface="Open Sans"/>
                <a:cs typeface="Open Sans"/>
              </a:rPr>
              <a:t>Общий вид благоустроенного типового двора</a:t>
            </a:r>
          </a:p>
          <a:p>
            <a:pPr algn="ctr" eaLnBrk="0" hangingPunct="0"/>
            <a:endParaRPr lang="en-US" b="1" dirty="0" smtClean="0">
              <a:latin typeface="Open Sans"/>
              <a:ea typeface="Open Sans"/>
              <a:cs typeface="Open Sans"/>
            </a:endParaRPr>
          </a:p>
          <a:p>
            <a:pPr algn="ctr" eaLnBrk="0" hangingPunct="0"/>
            <a:r>
              <a:rPr lang="ru-RU" b="1" dirty="0" smtClean="0">
                <a:latin typeface="Open Sans"/>
                <a:ea typeface="Open Sans"/>
                <a:cs typeface="Open Sans"/>
              </a:rPr>
              <a:t>(</a:t>
            </a:r>
            <a:r>
              <a:rPr lang="ru-RU" b="1" dirty="0">
                <a:latin typeface="Open Sans"/>
                <a:ea typeface="Open Sans"/>
                <a:cs typeface="Open Sans"/>
              </a:rPr>
              <a:t>точка направления взгляда на плане двора</a:t>
            </a:r>
          </a:p>
          <a:p>
            <a:pPr algn="ctr" eaLnBrk="0" hangingPunct="0"/>
            <a:r>
              <a:rPr lang="ru-RU" b="1" dirty="0">
                <a:latin typeface="Open Sans"/>
                <a:ea typeface="Open Sans"/>
                <a:cs typeface="Open Sans"/>
              </a:rPr>
              <a:t> см. снизу справа)</a:t>
            </a:r>
            <a:endParaRPr lang="en-US" b="1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71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22644" y="291273"/>
            <a:ext cx="14882485" cy="597767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Тот же типовой двор с противоположной  точки обзора</a:t>
            </a:r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6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pic>
        <p:nvPicPr>
          <p:cNvPr id="4098" name="Picture 2" descr="D:\Проект строй\Формирование комфортной городской среды\рендеры\ДВОР\2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0726" y="2339976"/>
            <a:ext cx="14185900" cy="5962511"/>
          </a:xfrm>
          <a:prstGeom prst="rect">
            <a:avLst/>
          </a:prstGeom>
          <a:noFill/>
        </p:spPr>
      </p:pic>
      <p:pic>
        <p:nvPicPr>
          <p:cNvPr id="2050" name="Picture 2" descr="D:\Проект строй\Формирование комфортной городской среды\! формирование\жуки\Ж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77375" y="8302487"/>
            <a:ext cx="1729251" cy="195752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B8C4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347741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1968854" y="1719970"/>
            <a:ext cx="1253752" cy="597767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r>
              <a:rPr lang="ru-RU" sz="3200" dirty="0">
                <a:solidFill>
                  <a:schemeClr val="bg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до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0844" y="5986910"/>
            <a:ext cx="1701761" cy="597767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r>
              <a:rPr lang="ru-RU" sz="3200" dirty="0">
                <a:solidFill>
                  <a:schemeClr val="bg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после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026" name="Picture 2" descr="D:\Проект строй\Формирование комфортной городской среды\рендеры\ДВОР\FCDS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2606" y="1116014"/>
            <a:ext cx="8677315" cy="9116616"/>
          </a:xfrm>
          <a:prstGeom prst="rect">
            <a:avLst/>
          </a:prstGeom>
          <a:noFill/>
        </p:spPr>
      </p:pic>
      <p:pic>
        <p:nvPicPr>
          <p:cNvPr id="4098" name="Picture 2" descr="D:\Проект строй\Формирование комфортной городской среды\! формирование\жуки\Ж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33428" y="8289898"/>
            <a:ext cx="1716181" cy="194273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B8C4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5"/>
          <p:cNvSpPr>
            <a:spLocks noChangeArrowheads="1"/>
          </p:cNvSpPr>
          <p:nvPr/>
        </p:nvSpPr>
        <p:spPr bwMode="auto">
          <a:xfrm>
            <a:off x="322264" y="290514"/>
            <a:ext cx="14882812" cy="58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r>
              <a:rPr lang="ru-RU" sz="3100" b="1" dirty="0">
                <a:latin typeface="Open Sans"/>
                <a:ea typeface="Open Sans"/>
                <a:cs typeface="Open Sans"/>
              </a:rPr>
              <a:t>Преобразование типового двора после благоустройства</a:t>
            </a:r>
            <a:endParaRPr lang="en-US" sz="3100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582802" y="-7108"/>
            <a:ext cx="285752" cy="10442576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1951374" y="1742195"/>
            <a:ext cx="1253752" cy="597767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r>
              <a:rPr lang="ru-RU" sz="3200" dirty="0">
                <a:solidFill>
                  <a:schemeClr val="bg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до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95387" y="6012310"/>
            <a:ext cx="1701761" cy="597767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r>
              <a:rPr lang="ru-RU" sz="3200" dirty="0">
                <a:solidFill>
                  <a:schemeClr val="bg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после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050" name="Picture 2" descr="D:\Проект строй\Формирование комфортной городской среды\рендеры\ДВОР\ФВЫСАЧ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5126" y="1116014"/>
            <a:ext cx="8713854" cy="9155005"/>
          </a:xfrm>
          <a:prstGeom prst="rect">
            <a:avLst/>
          </a:prstGeom>
          <a:noFill/>
        </p:spPr>
      </p:pic>
      <p:pic>
        <p:nvPicPr>
          <p:cNvPr id="5122" name="Picture 2" descr="D:\Проект строй\Формирование комфортной городской среды\! формирование\жуки\Ж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33427" y="8263744"/>
            <a:ext cx="1773199" cy="200727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B8C4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8"/>
          <p:cNvSpPr>
            <a:spLocks noChangeArrowheads="1"/>
          </p:cNvSpPr>
          <p:nvPr/>
        </p:nvSpPr>
        <p:spPr bwMode="auto">
          <a:xfrm>
            <a:off x="322264" y="290513"/>
            <a:ext cx="14882812" cy="10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r>
              <a:rPr lang="ru-RU" sz="3200" b="1" dirty="0">
                <a:latin typeface="Open Sans"/>
                <a:ea typeface="Open Sans"/>
                <a:cs typeface="Open Sans"/>
              </a:rPr>
              <a:t>Тот же двор с другой точки восприятия</a:t>
            </a:r>
          </a:p>
          <a:p>
            <a:pPr algn="ctr" eaLnBrk="0" hangingPunct="0"/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582802" y="-7108"/>
            <a:ext cx="285752" cy="10442576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pic>
        <p:nvPicPr>
          <p:cNvPr id="13314" name="Picture 2" descr="D:\Проект строй\Формирование комфортной городской среды\! формирование\жуки\Ж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37708" y="8304536"/>
            <a:ext cx="1727440" cy="1955477"/>
          </a:xfrm>
          <a:prstGeom prst="rect">
            <a:avLst/>
          </a:prstGeom>
          <a:noFill/>
        </p:spPr>
      </p:pic>
      <p:pic>
        <p:nvPicPr>
          <p:cNvPr id="7170" name="Picture 2" descr="D:\Проект строй\Формирование комфортной городской среды\рендеры\ДВОР\фотошоп\ДЖИПЕГ\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0726" y="2339976"/>
            <a:ext cx="14190774" cy="596456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-1868554" y="1"/>
            <a:ext cx="1571636" cy="2339974"/>
          </a:xfrm>
          <a:prstGeom prst="rect">
            <a:avLst/>
          </a:prstGeom>
          <a:solidFill>
            <a:srgbClr val="B8C40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104776" y="290514"/>
            <a:ext cx="14882813" cy="59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r>
              <a:rPr lang="ru-RU" sz="3200" b="1" dirty="0">
                <a:latin typeface="Open Sans"/>
                <a:ea typeface="Open Sans"/>
                <a:cs typeface="Open Sans"/>
              </a:rPr>
              <a:t> Различные элементы благоустройства типового двора</a:t>
            </a:r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71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65519" y="291273"/>
            <a:ext cx="14882485" cy="597767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Различные элементы благоустройства типового двора</a:t>
            </a:r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10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pic>
        <p:nvPicPr>
          <p:cNvPr id="2050" name="Picture 2" descr="\\Ksusha_komp\проект строй\Формирование комфортной городской среды\рендеры\ДВОР\фотошоп\jpeg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75" y="2362895"/>
            <a:ext cx="14307213" cy="601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Проект строй\Формирование комфортной городской среды\! формирование\жуки\Ж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257814" y="8400040"/>
            <a:ext cx="1643074" cy="185997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-1868554" y="1"/>
            <a:ext cx="1571636" cy="23399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pic>
        <p:nvPicPr>
          <p:cNvPr id="12290" name="Picture 2" descr="D:\Проект строй\Формирование комфортной городской среды\! формирование\жуки\Ж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62704" y="8318363"/>
            <a:ext cx="1715227" cy="1941652"/>
          </a:xfrm>
          <a:prstGeom prst="rect">
            <a:avLst/>
          </a:prstGeom>
          <a:noFill/>
        </p:spPr>
      </p:pic>
      <p:pic>
        <p:nvPicPr>
          <p:cNvPr id="8194" name="Picture 2" descr="D:\Проект строй\Формирование комфортной городской среды\рендеры\ДВОР\фотошоп\ДЖИПЕГ\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0725" y="2338388"/>
            <a:ext cx="14198651" cy="596787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B8C4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322315" y="290514"/>
            <a:ext cx="14882813" cy="59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r>
              <a:rPr lang="ru-RU" sz="3200" b="1" dirty="0">
                <a:latin typeface="Open Sans"/>
                <a:ea typeface="Open Sans"/>
                <a:cs typeface="Open Sans"/>
              </a:rPr>
              <a:t>Различные элементы благоустройства типового двора</a:t>
            </a:r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71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pic>
        <p:nvPicPr>
          <p:cNvPr id="11266" name="Picture 2" descr="D:\Проект строй\Формирование комфортной городской среды\! формирование\жуки\Ж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99989" y="8328087"/>
            <a:ext cx="1706637" cy="1931928"/>
          </a:xfrm>
          <a:prstGeom prst="rect">
            <a:avLst/>
          </a:prstGeom>
          <a:noFill/>
        </p:spPr>
      </p:pic>
      <p:pic>
        <p:nvPicPr>
          <p:cNvPr id="9218" name="Picture 2" descr="D:\Проект строй\Формирование комфортной городской среды\рендеры\ДВОР\фотошоп\ДЖИПЕГ\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6263" y="2304856"/>
            <a:ext cx="14330362" cy="602323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B8C4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322315" y="290514"/>
            <a:ext cx="14882813" cy="59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r>
              <a:rPr lang="ru-RU" sz="3200" b="1" dirty="0">
                <a:latin typeface="Open Sans"/>
                <a:ea typeface="Open Sans"/>
                <a:cs typeface="Open Sans"/>
              </a:rPr>
              <a:t>Различные элементы благоустройства типового двора</a:t>
            </a:r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71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pic>
        <p:nvPicPr>
          <p:cNvPr id="5122" name="Picture 2" descr="\\Ksusha_komp\проект строй\Формирование комфортной городской среды\рендеры\ДВОР\фотошоп\jpeg\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2424119"/>
            <a:ext cx="14076791" cy="591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Проект строй\Формирование комфортной городской среды\! формирование\жуки\Ж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06797" y="8346103"/>
            <a:ext cx="1690720" cy="191391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B8C4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7"/>
          <p:cNvSpPr>
            <a:spLocks noChangeArrowheads="1"/>
          </p:cNvSpPr>
          <p:nvPr/>
        </p:nvSpPr>
        <p:spPr bwMode="auto">
          <a:xfrm>
            <a:off x="250877" y="290514"/>
            <a:ext cx="14882813" cy="158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r>
              <a:rPr lang="ru-RU" sz="3200" b="1" dirty="0">
                <a:latin typeface="Open Sans"/>
                <a:ea typeface="Open Sans"/>
                <a:cs typeface="Open Sans"/>
              </a:rPr>
              <a:t>  Благоустройство того же типового двора со стороны </a:t>
            </a:r>
          </a:p>
          <a:p>
            <a:pPr algn="ctr" eaLnBrk="0" hangingPunct="0"/>
            <a:r>
              <a:rPr lang="ru-RU" sz="3200" b="1" dirty="0">
                <a:latin typeface="Open Sans"/>
                <a:ea typeface="Open Sans"/>
                <a:cs typeface="Open Sans"/>
              </a:rPr>
              <a:t>другой функциональной зоны</a:t>
            </a:r>
          </a:p>
          <a:p>
            <a:pPr algn="ctr" eaLnBrk="0" hangingPunct="0"/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71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774786" y="291273"/>
            <a:ext cx="11607393" cy="1090210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На что обратить внимание при планировании </a:t>
            </a:r>
          </a:p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дворовых пространств</a:t>
            </a:r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5122" name="Picture 2" descr="D:\Проект строй\Формирование комфортной городской среды\рендеры\Без имени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244" y="2142982"/>
            <a:ext cx="14900693" cy="6792288"/>
          </a:xfrm>
          <a:prstGeom prst="rect">
            <a:avLst/>
          </a:prstGeom>
          <a:noFill/>
        </p:spPr>
      </p:pic>
      <p:pic>
        <p:nvPicPr>
          <p:cNvPr id="11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pic>
        <p:nvPicPr>
          <p:cNvPr id="6146" name="Picture 2" descr="\\Ksusha_komp\проект строй\Формирование комфортной городской среды\рендеры\ДВОР\фотошоп\jpeg\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40" y="2339974"/>
            <a:ext cx="13897321" cy="584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Проект строй\Формирование комфортной городской среды\! формирование\жуки\Ж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70225" y="8181193"/>
            <a:ext cx="1836400" cy="207882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-1868554" y="1"/>
            <a:ext cx="1571636" cy="23399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322315" y="290514"/>
            <a:ext cx="14882813" cy="10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r>
              <a:rPr lang="ru-RU" sz="3200" b="1" dirty="0">
                <a:latin typeface="Open Sans"/>
                <a:ea typeface="Open Sans"/>
                <a:cs typeface="Open Sans"/>
              </a:rPr>
              <a:t>  Благоустройство типового двора  </a:t>
            </a:r>
            <a:endParaRPr lang="en-US" sz="3200" b="1" dirty="0">
              <a:latin typeface="Open Sans"/>
              <a:ea typeface="Open Sans"/>
              <a:cs typeface="Open Sans"/>
            </a:endParaRPr>
          </a:p>
          <a:p>
            <a:pPr algn="ctr" eaLnBrk="0" hangingPunct="0"/>
            <a:r>
              <a:rPr lang="ru-RU" sz="3200" dirty="0">
                <a:latin typeface="Open Sans"/>
                <a:ea typeface="Open Sans"/>
                <a:cs typeface="Open Sans"/>
              </a:rPr>
              <a:t>(</a:t>
            </a:r>
            <a:r>
              <a:rPr lang="ru-RU" sz="3200" dirty="0">
                <a:latin typeface="Open Sans"/>
                <a:ea typeface="Open Sans"/>
                <a:cs typeface="Open Sans"/>
              </a:rPr>
              <a:t>зона отдыха)</a:t>
            </a:r>
            <a:endParaRPr lang="en-US" sz="3200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71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pic>
        <p:nvPicPr>
          <p:cNvPr id="8194" name="Picture 2" descr="D:\Проект строй\Формирование комфортной городской среды\! формирование\жуки\Ж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77375" y="8302486"/>
            <a:ext cx="1729251" cy="1957526"/>
          </a:xfrm>
          <a:prstGeom prst="rect">
            <a:avLst/>
          </a:prstGeom>
          <a:noFill/>
        </p:spPr>
      </p:pic>
      <p:pic>
        <p:nvPicPr>
          <p:cNvPr id="10242" name="Picture 2" descr="D:\Проект строй\Формирование комфортной городской среды\рендеры\ДВОР\фотошоп\ДЖИПЕГ\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0725" y="2339975"/>
            <a:ext cx="14194553" cy="596614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B8C4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-34874" y="290514"/>
            <a:ext cx="14882813" cy="59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r>
              <a:rPr lang="ru-RU" sz="3200" b="1" dirty="0">
                <a:latin typeface="Open Sans"/>
                <a:ea typeface="Open Sans"/>
                <a:cs typeface="Open Sans"/>
              </a:rPr>
              <a:t>Благоустройство типового двора</a:t>
            </a:r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71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pic>
        <p:nvPicPr>
          <p:cNvPr id="8194" name="Picture 2" descr="\\Ksusha_komp\проект строй\Формирование комфортной городской среды\рендеры\ДВОР\фотошоп\jpeg\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02" y="2390478"/>
            <a:ext cx="14065746" cy="591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Проект строй\Формирование комфортной городской среды\! формирование\жуки\Ж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56999" y="8302486"/>
            <a:ext cx="1729251" cy="195752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-1868554" y="1"/>
            <a:ext cx="1571636" cy="23399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-34874" y="290514"/>
            <a:ext cx="14882813" cy="59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r>
              <a:rPr lang="ru-RU" sz="3200" b="1" dirty="0">
                <a:latin typeface="Open Sans"/>
                <a:ea typeface="Open Sans"/>
                <a:cs typeface="Open Sans"/>
              </a:rPr>
              <a:t>Благоустройство типового двора</a:t>
            </a:r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71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73850" y="344057"/>
            <a:ext cx="14882485" cy="597767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Состав элементов благоустройства у подъездов</a:t>
            </a:r>
            <a:endParaRPr lang="ru-RU" sz="3200" b="1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11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3" name="Прямоугольник 12"/>
          <p:cNvSpPr/>
          <p:nvPr/>
        </p:nvSpPr>
        <p:spPr>
          <a:xfrm>
            <a:off x="108330" y="415494"/>
            <a:ext cx="14882485" cy="1090210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endParaRPr lang="ru-RU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3200" dirty="0">
                <a:solidFill>
                  <a:srgbClr val="B8C401"/>
                </a:solidFill>
                <a:latin typeface="Open Sans"/>
                <a:ea typeface="Open Sans"/>
                <a:cs typeface="Open Sans"/>
              </a:rPr>
              <a:t>минимальный перечень</a:t>
            </a:r>
            <a:endParaRPr lang="en-US" sz="3200" dirty="0">
              <a:solidFill>
                <a:srgbClr val="B8C40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8" name="Picture 2" descr="D:\Проект строй\Формирование комфортной городской среды\подборка оборудование\002205_kartochka_tovara_400_400_5_1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107" y="8935271"/>
            <a:ext cx="1692307" cy="1692307"/>
          </a:xfrm>
          <a:prstGeom prst="rect">
            <a:avLst/>
          </a:prstGeom>
          <a:noFill/>
        </p:spPr>
      </p:pic>
      <p:pic>
        <p:nvPicPr>
          <p:cNvPr id="1027" name="Picture 3" descr="D:\Проект строй\Формирование комфортной городской среды\подборка оборудование\1601_av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5248" y="8896287"/>
            <a:ext cx="1255739" cy="1255739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060538" y="9001060"/>
            <a:ext cx="3214710" cy="107720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Диван садово-парковый на </a:t>
            </a: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металлических ножках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Кол-во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1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шт.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73884" y="9145066"/>
            <a:ext cx="7559675" cy="861774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Урна уличная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Кол-во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1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шт.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Цена:3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руб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2" name="Picture 11" descr="D:\Проект строй\Формирование комфортной городской среды\текстуры\Новая папка\!ПЛИТКА_1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10475" y="3863173"/>
            <a:ext cx="1018800" cy="1023131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1061725" y="3814734"/>
            <a:ext cx="7559675" cy="830983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Клинкерная брусчатка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 1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кв.м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32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34" name="Picture 6" descr="D:\Проект строй\Формирование комфортной городской среды\подборка оборудование\go16-300x2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847161" y="7768372"/>
            <a:ext cx="1214563" cy="809709"/>
          </a:xfrm>
          <a:prstGeom prst="rect">
            <a:avLst/>
          </a:prstGeom>
          <a:noFill/>
        </p:spPr>
      </p:pic>
      <p:sp>
        <p:nvSpPr>
          <p:cNvPr id="39" name="Прямоугольник 38"/>
          <p:cNvSpPr/>
          <p:nvPr/>
        </p:nvSpPr>
        <p:spPr>
          <a:xfrm>
            <a:off x="11061725" y="7720825"/>
            <a:ext cx="7559675" cy="830983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Оцинкованное ограждение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размеры:1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6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40" name="Picture 8" descr="D:\Проект строй\Формирование комфортной городской среды\подборка оборудование\226420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97996" y="9292698"/>
            <a:ext cx="1092291" cy="603174"/>
          </a:xfrm>
          <a:prstGeom prst="rect">
            <a:avLst/>
          </a:prstGeom>
          <a:noFill/>
        </p:spPr>
      </p:pic>
      <p:sp>
        <p:nvSpPr>
          <p:cNvPr id="41" name="Прямоугольник 40"/>
          <p:cNvSpPr/>
          <p:nvPr/>
        </p:nvSpPr>
        <p:spPr>
          <a:xfrm>
            <a:off x="11026680" y="8897716"/>
            <a:ext cx="7559675" cy="1323425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Лежачий полицейский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Металлическая конструкция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Резиновое покрытие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Кол-во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1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шт.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Цена:50 000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741582" y="2339974"/>
            <a:ext cx="5165044" cy="792003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9752050" y="2339976"/>
            <a:ext cx="1306565" cy="792003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741582" y="2339974"/>
            <a:ext cx="5165044" cy="130888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9741582" y="3648858"/>
            <a:ext cx="5165044" cy="135732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9741582" y="6292064"/>
            <a:ext cx="5165044" cy="128344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9741582" y="7575513"/>
            <a:ext cx="5165044" cy="130888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11061724" y="5063342"/>
            <a:ext cx="3792698" cy="86177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Уличный светильник потолочный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Кол-во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1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шт.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Цена:2 800 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720725" y="8884398"/>
            <a:ext cx="9020857" cy="137561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5275247" y="8884397"/>
            <a:ext cx="1306565" cy="137561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11089546" y="2655362"/>
            <a:ext cx="3214710" cy="58476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Оформление входа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30 000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720726" y="8884398"/>
            <a:ext cx="1306565" cy="137561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pic>
        <p:nvPicPr>
          <p:cNvPr id="42" name="Picture 2" descr="D:\Проект строй\Формирование комфортной городской среды\подборка оборудование\medium_1318503410_8397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847278" y="6360357"/>
            <a:ext cx="1146154" cy="1146153"/>
          </a:xfrm>
          <a:prstGeom prst="rect">
            <a:avLst/>
          </a:prstGeom>
          <a:noFill/>
        </p:spPr>
      </p:pic>
      <p:sp>
        <p:nvSpPr>
          <p:cNvPr id="43" name="Прямоугольник 42"/>
          <p:cNvSpPr/>
          <p:nvPr/>
        </p:nvSpPr>
        <p:spPr>
          <a:xfrm>
            <a:off x="11071823" y="6506378"/>
            <a:ext cx="3834802" cy="86177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Уличный фонарный столб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Кол-во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2шт.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Цена:5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6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000 руб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4" name="Picture 2" descr="D:\Проект строй\Формирование комфортной городской среды\подборка оборудование\Новая папка\выамыцамысям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929109" y="5220459"/>
            <a:ext cx="1000167" cy="1000167"/>
          </a:xfrm>
          <a:prstGeom prst="rect">
            <a:avLst/>
          </a:prstGeom>
          <a:noFill/>
        </p:spPr>
      </p:pic>
      <p:sp>
        <p:nvSpPr>
          <p:cNvPr id="47" name="Прямоугольник 46"/>
          <p:cNvSpPr/>
          <p:nvPr/>
        </p:nvSpPr>
        <p:spPr>
          <a:xfrm>
            <a:off x="1" y="2313692"/>
            <a:ext cx="662322" cy="657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pic>
        <p:nvPicPr>
          <p:cNvPr id="4098" name="Picture 2" descr="D:\Проект строй\Формирование комфортной городской среды\входные группы_работа\НОВЫЙ\профили\сх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46422" y="2339976"/>
            <a:ext cx="6197595" cy="6258937"/>
          </a:xfrm>
          <a:prstGeom prst="rect">
            <a:avLst/>
          </a:prstGeom>
          <a:noFill/>
        </p:spPr>
      </p:pic>
      <p:sp>
        <p:nvSpPr>
          <p:cNvPr id="50" name="Прямоугольник 49"/>
          <p:cNvSpPr/>
          <p:nvPr/>
        </p:nvSpPr>
        <p:spPr>
          <a:xfrm>
            <a:off x="720726" y="2339975"/>
            <a:ext cx="3036812" cy="5859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46091" y="7564678"/>
            <a:ext cx="3000396" cy="58476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Общая стоимость = </a:t>
            </a:r>
          </a:p>
          <a:p>
            <a:r>
              <a:rPr lang="ru-RU" sz="1600" u="sng" dirty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</a:t>
            </a:r>
            <a:r>
              <a:rPr lang="en-US" sz="1600" u="sng" dirty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92</a:t>
            </a:r>
            <a:r>
              <a:rPr lang="ru-RU" sz="1600" u="sng" dirty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u="sng" dirty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8</a:t>
            </a:r>
            <a:r>
              <a:rPr lang="ru-RU" sz="1600" u="sng" dirty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00 руб.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4099" name="Picture 3" descr="D:\Проект строй\Формирование комфортной городской среды\входные группы_работа\НОВЫЙ\вход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783005" y="2588541"/>
            <a:ext cx="1243675" cy="9174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17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15"/>
          <p:cNvSpPr>
            <a:spLocks noChangeArrowheads="1"/>
          </p:cNvSpPr>
          <p:nvPr/>
        </p:nvSpPr>
        <p:spPr bwMode="auto">
          <a:xfrm>
            <a:off x="274640" y="344489"/>
            <a:ext cx="14881224" cy="59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r>
              <a:rPr lang="ru-RU" sz="3200" b="1" dirty="0">
                <a:latin typeface="Open Sans"/>
                <a:ea typeface="Open Sans"/>
                <a:cs typeface="Open Sans"/>
              </a:rPr>
              <a:t>  Благоустройство входных групп</a:t>
            </a: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107951" y="415926"/>
            <a:ext cx="14882813" cy="10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endParaRPr lang="ru-RU" sz="3200" b="1" dirty="0">
              <a:latin typeface="Open Sans"/>
              <a:ea typeface="Open Sans"/>
              <a:cs typeface="Open Sans"/>
            </a:endParaRPr>
          </a:p>
          <a:p>
            <a:pPr algn="ctr" eaLnBrk="0" hangingPunct="0"/>
            <a:r>
              <a:rPr lang="ru-RU" sz="3200" dirty="0">
                <a:solidFill>
                  <a:srgbClr val="B8C401"/>
                </a:solidFill>
                <a:latin typeface="Open Sans"/>
                <a:ea typeface="Open Sans"/>
                <a:cs typeface="Open Sans"/>
              </a:rPr>
              <a:t>с использованием минимального перечня </a:t>
            </a:r>
            <a:r>
              <a:rPr lang="ru-RU" sz="3200" dirty="0">
                <a:solidFill>
                  <a:srgbClr val="B8C401"/>
                </a:solidFill>
                <a:latin typeface="Open Sans"/>
                <a:ea typeface="Open Sans"/>
                <a:cs typeface="Open Sans"/>
              </a:rPr>
              <a:t>элементов</a:t>
            </a:r>
            <a:endParaRPr lang="ru-RU" sz="3200" dirty="0">
              <a:solidFill>
                <a:srgbClr val="B8C40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3" name="Picture 2" descr="D:\Проект строй\Формирование комфортной городской среды\входные группы_работа\НОВЫЙ\1в.jpg"/>
          <p:cNvPicPr>
            <a:picLocks noChangeAspect="1" noChangeArrowheads="1"/>
          </p:cNvPicPr>
          <p:nvPr/>
        </p:nvPicPr>
        <p:blipFill>
          <a:blip r:embed="rId5"/>
          <a:srcRect b="4117"/>
          <a:stretch>
            <a:fillRect/>
          </a:stretch>
        </p:blipFill>
        <p:spPr bwMode="auto">
          <a:xfrm>
            <a:off x="722314" y="2339975"/>
            <a:ext cx="14201822" cy="7920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17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Проект строй\Формирование комфортной городской среды\входные группы_работа\НОВЫЙ\профили\сх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9388" y="2291537"/>
            <a:ext cx="7712138" cy="6322135"/>
          </a:xfrm>
          <a:prstGeom prst="rect">
            <a:avLst/>
          </a:prstGeom>
          <a:noFill/>
        </p:spPr>
      </p:pic>
      <p:sp>
        <p:nvSpPr>
          <p:cNvPr id="86" name="Прямоугольник 85"/>
          <p:cNvSpPr/>
          <p:nvPr/>
        </p:nvSpPr>
        <p:spPr>
          <a:xfrm>
            <a:off x="720726" y="2344286"/>
            <a:ext cx="1536614" cy="5805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pic>
        <p:nvPicPr>
          <p:cNvPr id="45" name="Picture 2" descr="D:\Проект строй\Формирование комфортной городской среды\подборка оборудование\002205_kartochka_tovara_400_400_5_1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669" y="8792395"/>
            <a:ext cx="1835183" cy="1835183"/>
          </a:xfrm>
          <a:prstGeom prst="rect">
            <a:avLst/>
          </a:prstGeom>
          <a:noFill/>
        </p:spPr>
      </p:pic>
      <p:pic>
        <p:nvPicPr>
          <p:cNvPr id="48" name="Picture 3" descr="D:\Проект строй\Формирование комфортной городской среды\подборка оборудование\1601_av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6619" y="8896287"/>
            <a:ext cx="1255739" cy="1255739"/>
          </a:xfrm>
          <a:prstGeom prst="rect">
            <a:avLst/>
          </a:prstGeom>
          <a:noFill/>
        </p:spPr>
      </p:pic>
      <p:pic>
        <p:nvPicPr>
          <p:cNvPr id="46" name="Picture 2" descr="D:\Проект строй\Формирование комфортной городской среды\подборка оборудование\medium_1318503410_839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09239" y="3291668"/>
            <a:ext cx="738172" cy="73817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73850" y="344057"/>
            <a:ext cx="14882485" cy="597767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Состав элементов благоустройства входных групп</a:t>
            </a:r>
          </a:p>
        </p:txBody>
      </p:sp>
      <p:pic>
        <p:nvPicPr>
          <p:cNvPr id="11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3" name="Прямоугольник 12"/>
          <p:cNvSpPr/>
          <p:nvPr/>
        </p:nvSpPr>
        <p:spPr>
          <a:xfrm>
            <a:off x="108330" y="415494"/>
            <a:ext cx="14882485" cy="1090210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endParaRPr lang="ru-RU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3200" dirty="0">
                <a:solidFill>
                  <a:srgbClr val="B8C401"/>
                </a:solidFill>
                <a:latin typeface="Open Sans"/>
                <a:ea typeface="Open Sans"/>
                <a:cs typeface="Open Sans"/>
              </a:rPr>
              <a:t>рекомендуемый перечень</a:t>
            </a:r>
            <a:endParaRPr lang="en-US" sz="3200" dirty="0">
              <a:solidFill>
                <a:srgbClr val="B8C40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1061725" y="2434413"/>
            <a:ext cx="7559675" cy="830983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Клинкерная брусчатка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14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кв.м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Цена:57 500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5" name="Picture 6" descr="D:\Проект строй\Формирование комфортной городской среды\подборка оборудование\go16-300x20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05965" y="5006181"/>
            <a:ext cx="1084323" cy="722882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11061725" y="4961002"/>
            <a:ext cx="7559675" cy="830983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Оцинкованное ограждение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размеры:1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6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3" name="Picture 11" descr="D:\Проект строй\Формирование комфортной городской среды\текстуры\Новая папка\!ПЛИТКА_1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61594" y="2411412"/>
            <a:ext cx="850381" cy="853997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9741582" y="2344287"/>
            <a:ext cx="5165044" cy="79157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9752050" y="2339974"/>
            <a:ext cx="1306565" cy="792004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720725" y="8884397"/>
            <a:ext cx="9020857" cy="137561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9741582" y="2344287"/>
            <a:ext cx="5165044" cy="94738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9754333" y="3291671"/>
            <a:ext cx="5165044" cy="82994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9754333" y="4121612"/>
            <a:ext cx="5165044" cy="86177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9754333" y="4983387"/>
            <a:ext cx="5165044" cy="182930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9754333" y="5729064"/>
            <a:ext cx="5165044" cy="207811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9754333" y="7807178"/>
            <a:ext cx="5165044" cy="109053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774653" y="7316868"/>
            <a:ext cx="1422267" cy="830983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Общая </a:t>
            </a:r>
          </a:p>
          <a:p>
            <a:r>
              <a:rPr lang="ru-RU" sz="1600" u="sng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стоимость=</a:t>
            </a:r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600" u="sng" dirty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</a:t>
            </a:r>
            <a:r>
              <a:rPr lang="en-US" sz="1600" u="sng" dirty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23</a:t>
            </a:r>
            <a:r>
              <a:rPr lang="ru-RU" sz="1600" u="sng" dirty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150 руб.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1071823" y="3259837"/>
            <a:ext cx="3834802" cy="86177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Уличный фонарный столб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Диаметр: 600мм,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H=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2200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56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000 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11089546" y="6935007"/>
            <a:ext cx="3214710" cy="58476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Оформление входа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30 000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1" y="2313692"/>
            <a:ext cx="662322" cy="657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2027290" y="8935270"/>
            <a:ext cx="3214710" cy="1323425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Диван садово-парковый 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 металлических 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ножках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Кол-во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1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шт.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329401" y="9145066"/>
            <a:ext cx="7559675" cy="861774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Урна уличная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Кол-во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1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шт.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Цена:3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руб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2" name="Picture 8" descr="D:\Проект строй\Формирование комфортной городской среды\подборка оборудование\226420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897996" y="9292698"/>
            <a:ext cx="1092291" cy="603174"/>
          </a:xfrm>
          <a:prstGeom prst="rect">
            <a:avLst/>
          </a:prstGeom>
          <a:noFill/>
        </p:spPr>
      </p:pic>
      <p:sp>
        <p:nvSpPr>
          <p:cNvPr id="53" name="Прямоугольник 52"/>
          <p:cNvSpPr/>
          <p:nvPr/>
        </p:nvSpPr>
        <p:spPr>
          <a:xfrm>
            <a:off x="11026680" y="8897716"/>
            <a:ext cx="7559675" cy="1323425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Лежачий полицейский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Металлическая конструкция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Резиновое покрытие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Кол-во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1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шт.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Цена:50 000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846618" y="8884397"/>
            <a:ext cx="1306565" cy="137561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720726" y="8884398"/>
            <a:ext cx="1306565" cy="137561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pic>
        <p:nvPicPr>
          <p:cNvPr id="73" name="Picture 5" descr="D:\Проект строй\Формирование комфортной городской среды\подборка оборудование\002711_kartochka_tovara_400_400_5_10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966290" y="7935512"/>
            <a:ext cx="893873" cy="893873"/>
          </a:xfrm>
          <a:prstGeom prst="rect">
            <a:avLst/>
          </a:prstGeom>
          <a:noFill/>
        </p:spPr>
      </p:pic>
      <p:sp>
        <p:nvSpPr>
          <p:cNvPr id="74" name="Прямоугольник 73"/>
          <p:cNvSpPr/>
          <p:nvPr/>
        </p:nvSpPr>
        <p:spPr>
          <a:xfrm>
            <a:off x="11074477" y="7889960"/>
            <a:ext cx="7559675" cy="830983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Стойка велосипедная  оцинкованная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Кол-во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3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шт.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ru-RU" sz="1600" dirty="0"/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32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11061724" y="4121612"/>
            <a:ext cx="3792698" cy="86177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Уличный светильник потолочный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Кол-во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1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шт.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Цена:2 800 руб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8" name="Picture 2" descr="D:\Проект строй\Формирование комфортной городской среды\подборка оборудование\Новая папка\выамыцамысям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119632" y="4206964"/>
            <a:ext cx="656341" cy="656341"/>
          </a:xfrm>
          <a:prstGeom prst="rect">
            <a:avLst/>
          </a:prstGeom>
          <a:noFill/>
        </p:spPr>
      </p:pic>
      <p:pic>
        <p:nvPicPr>
          <p:cNvPr id="60" name="Picture 3" descr="D:\Проект строй\Формирование комфортной городской среды\входные группы_работа\НОВЫЙ\вход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783005" y="6863568"/>
            <a:ext cx="1243675" cy="917442"/>
          </a:xfrm>
          <a:prstGeom prst="rect">
            <a:avLst/>
          </a:prstGeom>
          <a:noFill/>
        </p:spPr>
      </p:pic>
      <p:pic>
        <p:nvPicPr>
          <p:cNvPr id="61" name="Picture 25" descr="D:\Проект строй\Формирование комфортной городской среды\текстуры\936101-a-floor-texture-pattern-of-some-wood-chips-and-bark-Stock-Phot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925094" y="5934875"/>
            <a:ext cx="935070" cy="6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Прямоугольник 74"/>
          <p:cNvSpPr/>
          <p:nvPr/>
        </p:nvSpPr>
        <p:spPr>
          <a:xfrm>
            <a:off x="11061725" y="5791999"/>
            <a:ext cx="3844901" cy="107720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Опилки из древесной коры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Кол-во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20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шт.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Цена:250 руб. 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7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15"/>
          <p:cNvSpPr>
            <a:spLocks noChangeArrowheads="1"/>
          </p:cNvSpPr>
          <p:nvPr/>
        </p:nvSpPr>
        <p:spPr bwMode="auto">
          <a:xfrm>
            <a:off x="274640" y="344489"/>
            <a:ext cx="14881224" cy="59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r>
              <a:rPr lang="ru-RU" sz="3200" b="1">
                <a:latin typeface="Open Sans"/>
                <a:ea typeface="Open Sans"/>
                <a:cs typeface="Open Sans"/>
              </a:rPr>
              <a:t>Благоустройство входных групп</a:t>
            </a: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107951" y="415926"/>
            <a:ext cx="14882813" cy="207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endParaRPr lang="ru-RU" sz="3200" b="1" dirty="0">
              <a:latin typeface="Open Sans"/>
              <a:ea typeface="Open Sans"/>
              <a:cs typeface="Open Sans"/>
            </a:endParaRPr>
          </a:p>
          <a:p>
            <a:pPr algn="ctr" eaLnBrk="0" hangingPunct="0"/>
            <a:r>
              <a:rPr lang="ru-RU" sz="3200" dirty="0">
                <a:solidFill>
                  <a:srgbClr val="B8C401"/>
                </a:solidFill>
                <a:latin typeface="Open Sans"/>
                <a:ea typeface="Open Sans"/>
                <a:cs typeface="Open Sans"/>
              </a:rPr>
              <a:t>с использованием рекомендуемого перечня элементов</a:t>
            </a:r>
            <a:endParaRPr lang="en-US" sz="3200" dirty="0">
              <a:solidFill>
                <a:srgbClr val="B8C401"/>
              </a:solidFill>
              <a:latin typeface="Open Sans"/>
              <a:ea typeface="Open Sans"/>
              <a:cs typeface="Open Sans"/>
            </a:endParaRPr>
          </a:p>
          <a:p>
            <a:pPr algn="ctr" eaLnBrk="0" hangingPunct="0"/>
            <a:endParaRPr lang="en-US" sz="3200" dirty="0">
              <a:solidFill>
                <a:srgbClr val="B8C401"/>
              </a:solidFill>
              <a:latin typeface="Open Sans"/>
              <a:ea typeface="Open Sans"/>
              <a:cs typeface="Open Sans"/>
            </a:endParaRPr>
          </a:p>
          <a:p>
            <a:pPr algn="ctr" eaLnBrk="0" hangingPunct="0"/>
            <a:endParaRPr lang="en-US" sz="3200" dirty="0">
              <a:solidFill>
                <a:srgbClr val="B8C40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2" name="Picture 3" descr="D:\Проект строй\Формирование комфортной городской среды\входные группы_работа\НОВЫЙ\2в.jpg"/>
          <p:cNvPicPr>
            <a:picLocks noChangeAspect="1" noChangeArrowheads="1"/>
          </p:cNvPicPr>
          <p:nvPr/>
        </p:nvPicPr>
        <p:blipFill>
          <a:blip r:embed="rId5"/>
          <a:srcRect l="1006" b="5188"/>
          <a:stretch>
            <a:fillRect/>
          </a:stretch>
        </p:blipFill>
        <p:spPr bwMode="auto">
          <a:xfrm>
            <a:off x="720725" y="2339975"/>
            <a:ext cx="14217746" cy="7920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17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Проект строй\Формирование комфортной городской среды\входные группы_работа\НОВЫЙ\профили\сх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6608" y="2313692"/>
            <a:ext cx="8484918" cy="6265943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73850" y="344057"/>
            <a:ext cx="14882485" cy="597767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Состав элементов благоустройства входных групп</a:t>
            </a:r>
          </a:p>
        </p:txBody>
      </p:sp>
      <p:pic>
        <p:nvPicPr>
          <p:cNvPr id="11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3" name="Прямоугольник 12"/>
          <p:cNvSpPr/>
          <p:nvPr/>
        </p:nvSpPr>
        <p:spPr>
          <a:xfrm>
            <a:off x="108330" y="415494"/>
            <a:ext cx="14882485" cy="1090210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endParaRPr lang="ru-RU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3200" dirty="0">
                <a:solidFill>
                  <a:srgbClr val="B8C401"/>
                </a:solidFill>
                <a:latin typeface="Open Sans"/>
                <a:ea typeface="Open Sans"/>
                <a:cs typeface="Open Sans"/>
              </a:rPr>
              <a:t>максимальный перечень</a:t>
            </a:r>
            <a:endParaRPr lang="en-US" sz="3200" dirty="0">
              <a:solidFill>
                <a:srgbClr val="B8C40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3077" name="Picture 5" descr="D:\Проект строй\Формирование комфортной городской среды\подборка оборудование\002711_kartochka_tovara_400_400_5_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66290" y="7220759"/>
            <a:ext cx="893873" cy="893873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1074477" y="7220759"/>
            <a:ext cx="7559675" cy="830983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Стойка велосипедная  оцинкованная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Кол-во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3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шт.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ru-RU" sz="1600" dirty="0"/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32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061725" y="2434413"/>
            <a:ext cx="7559675" cy="830983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Клинкерная брусчатка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 17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,5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кв.м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Цена:4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75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3" name="Picture 6" descr="D:\Проект строй\Формирование комфортной городской среды\подборка оборудование\go16-300x2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847279" y="5389630"/>
            <a:ext cx="1214563" cy="809709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11061725" y="5389629"/>
            <a:ext cx="7559675" cy="830983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Оцинкованное ограждение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Габаритные размеры:1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6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00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9" name="Picture 11" descr="D:\Проект строй\Формирование комфортной городской среды\текстуры\Новая папка\!ПЛИТКА_1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10475" y="2373858"/>
            <a:ext cx="1018800" cy="1023131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1118404" y="9001060"/>
            <a:ext cx="7559675" cy="1077204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Диван садово-парковый на </a:t>
            </a: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ж</a:t>
            </a:r>
            <a:r>
              <a:rPr lang="en-US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/</a:t>
            </a:r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 ножках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Кол-во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1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шт.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19 000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1133162" y="8220891"/>
            <a:ext cx="3546394" cy="107720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Пандус для МГН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23 000 руб./п.м.</a:t>
            </a:r>
            <a:endParaRPr lang="en-US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	</a:t>
            </a:r>
            <a:b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741582" y="2339974"/>
            <a:ext cx="5165044" cy="792003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9752050" y="2339976"/>
            <a:ext cx="1306565" cy="792003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9741582" y="7123625"/>
            <a:ext cx="5165044" cy="109726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9741582" y="2344287"/>
            <a:ext cx="5165044" cy="111757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9741582" y="3459982"/>
            <a:ext cx="5165044" cy="83633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9754333" y="4291800"/>
            <a:ext cx="5152293" cy="113764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9754333" y="5435630"/>
            <a:ext cx="5152293" cy="78499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720725" y="8884398"/>
            <a:ext cx="9020857" cy="137561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720727" y="2313691"/>
            <a:ext cx="768307" cy="5800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pic>
        <p:nvPicPr>
          <p:cNvPr id="3076" name="Picture 4" descr="D:\Проект строй\Формирование комфортной городской среды\подборка оборудование\002103_kartochka_tovara_400_400_5_1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64666" y="9000111"/>
            <a:ext cx="1108234" cy="1108234"/>
          </a:xfrm>
          <a:prstGeom prst="rect">
            <a:avLst/>
          </a:prstGeom>
          <a:noFill/>
        </p:spPr>
      </p:pic>
      <p:sp>
        <p:nvSpPr>
          <p:cNvPr id="65" name="Прямоугольник 64"/>
          <p:cNvSpPr/>
          <p:nvPr/>
        </p:nvSpPr>
        <p:spPr>
          <a:xfrm>
            <a:off x="9754334" y="8220891"/>
            <a:ext cx="5165044" cy="66509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11071823" y="3434544"/>
            <a:ext cx="3834802" cy="86177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Уличный фонарный столб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Диаметр: 600мм, 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H=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2200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мм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56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000 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11061724" y="6348849"/>
            <a:ext cx="3214710" cy="58476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Оформление входа 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30 000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67" name="Picture 2" descr="D:\Проект строй\Формирование комфортной городской среды\подборка оборудование\medium_1318503410_8397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80202" y="3543201"/>
            <a:ext cx="677161" cy="677161"/>
          </a:xfrm>
          <a:prstGeom prst="rect">
            <a:avLst/>
          </a:prstGeom>
          <a:noFill/>
        </p:spPr>
      </p:pic>
      <p:pic>
        <p:nvPicPr>
          <p:cNvPr id="77" name="Picture 4" descr="D:\Проект строй\Формирование комфортной городской среды\подборка оборудование\miu517p_miub567p-800kh60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34553" y="8909834"/>
            <a:ext cx="1598016" cy="1198511"/>
          </a:xfrm>
          <a:prstGeom prst="rect">
            <a:avLst/>
          </a:prstGeom>
          <a:noFill/>
        </p:spPr>
      </p:pic>
      <p:sp>
        <p:nvSpPr>
          <p:cNvPr id="78" name="Прямоугольник 77"/>
          <p:cNvSpPr/>
          <p:nvPr/>
        </p:nvSpPr>
        <p:spPr>
          <a:xfrm>
            <a:off x="6704006" y="9078146"/>
            <a:ext cx="7559675" cy="861774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Урна уличная</a:t>
            </a:r>
            <a:endParaRPr lang="en-US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Кол-во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1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шт.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Цена:4 150руб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720726" y="8885988"/>
            <a:ext cx="1306565" cy="137402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pic>
        <p:nvPicPr>
          <p:cNvPr id="80" name="Picture 8" descr="D:\Проект строй\Формирование комфортной городской среды\подборка оборудование\226420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4653" y="9260790"/>
            <a:ext cx="1092291" cy="603174"/>
          </a:xfrm>
          <a:prstGeom prst="rect">
            <a:avLst/>
          </a:prstGeom>
          <a:noFill/>
        </p:spPr>
      </p:pic>
      <p:sp>
        <p:nvSpPr>
          <p:cNvPr id="81" name="Прямоугольник 80"/>
          <p:cNvSpPr/>
          <p:nvPr/>
        </p:nvSpPr>
        <p:spPr>
          <a:xfrm>
            <a:off x="2006547" y="9175844"/>
            <a:ext cx="7559675" cy="830983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Лежачий полицейский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Кол-во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1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шт.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Цена:50 000 руб.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5275247" y="8885989"/>
            <a:ext cx="1306565" cy="13740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1" y="2313692"/>
            <a:ext cx="662322" cy="657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pic>
        <p:nvPicPr>
          <p:cNvPr id="5125" name="Picture 5" descr="D:\Проект строй\Формирование комфортной городской среды\подборка оборудование\Новая папка\pandus1_big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012361" y="8292328"/>
            <a:ext cx="714380" cy="535785"/>
          </a:xfrm>
          <a:prstGeom prst="rect">
            <a:avLst/>
          </a:prstGeom>
          <a:noFill/>
        </p:spPr>
      </p:pic>
      <p:sp>
        <p:nvSpPr>
          <p:cNvPr id="84" name="Прямоугольник 83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1061725" y="4430158"/>
            <a:ext cx="7559675" cy="861774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Светодиодное бра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Кол-во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 2 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шт.</a:t>
            </a:r>
          </a:p>
          <a:p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Цена:2 000 руб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4" name="Picture 4" descr="D:\Проект строй\Формирование комфортной городской среды\подборка оборудование\Новая папка\EG_9468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918716" y="4325882"/>
            <a:ext cx="1037488" cy="1037488"/>
          </a:xfrm>
          <a:prstGeom prst="rect">
            <a:avLst/>
          </a:prstGeom>
          <a:noFill/>
        </p:spPr>
      </p:pic>
      <p:sp>
        <p:nvSpPr>
          <p:cNvPr id="58" name="Прямоугольник 57"/>
          <p:cNvSpPr/>
          <p:nvPr/>
        </p:nvSpPr>
        <p:spPr>
          <a:xfrm>
            <a:off x="720725" y="7318456"/>
            <a:ext cx="1416007" cy="830983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Общая </a:t>
            </a:r>
          </a:p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стоимость = </a:t>
            </a:r>
          </a:p>
          <a:p>
            <a:r>
              <a:rPr lang="ru-RU" sz="1600" u="sng" dirty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</a:t>
            </a:r>
            <a:r>
              <a:rPr lang="en-US" sz="1600" u="sng" dirty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33</a:t>
            </a:r>
            <a:r>
              <a:rPr lang="ru-RU" sz="1600" u="sng" dirty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600" u="sng" dirty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90</a:t>
            </a:r>
            <a:r>
              <a:rPr lang="ru-RU" sz="1600" u="sng" dirty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0 руб.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61" name="Picture 3" descr="D:\Проект строй\Формирование комфортной городской среды\входные группы_работа\НОВЫЙ\вход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851168" y="6252115"/>
            <a:ext cx="1139118" cy="840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17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15"/>
          <p:cNvSpPr>
            <a:spLocks noChangeArrowheads="1"/>
          </p:cNvSpPr>
          <p:nvPr/>
        </p:nvSpPr>
        <p:spPr bwMode="auto">
          <a:xfrm>
            <a:off x="274640" y="344489"/>
            <a:ext cx="14881224" cy="59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r>
              <a:rPr lang="ru-RU" sz="3200" b="1" dirty="0">
                <a:latin typeface="Open Sans"/>
                <a:ea typeface="Open Sans"/>
                <a:cs typeface="Open Sans"/>
              </a:rPr>
              <a:t>Благоустройство входных групп</a:t>
            </a: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107951" y="415926"/>
            <a:ext cx="14882813" cy="158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endParaRPr lang="ru-RU" sz="3200" b="1" dirty="0">
              <a:latin typeface="Open Sans"/>
              <a:ea typeface="Open Sans"/>
              <a:cs typeface="Open Sans"/>
            </a:endParaRPr>
          </a:p>
          <a:p>
            <a:pPr algn="ctr" eaLnBrk="0" hangingPunct="0"/>
            <a:r>
              <a:rPr lang="ru-RU" sz="3200" dirty="0">
                <a:solidFill>
                  <a:srgbClr val="B8C401"/>
                </a:solidFill>
                <a:latin typeface="Open Sans"/>
                <a:ea typeface="Open Sans"/>
                <a:cs typeface="Open Sans"/>
              </a:rPr>
              <a:t>с использованием максимального перечня элементов</a:t>
            </a:r>
          </a:p>
          <a:p>
            <a:pPr algn="ctr" eaLnBrk="0" hangingPunct="0"/>
            <a:endParaRPr lang="en-US" sz="3200" dirty="0">
              <a:solidFill>
                <a:srgbClr val="B8C40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2050" name="Picture 2" descr="D:\Проект строй\Формирование комфортной городской среды\входные группы_работа\НОВЫЙ\3в.jpg"/>
          <p:cNvPicPr>
            <a:picLocks noChangeAspect="1" noChangeArrowheads="1"/>
          </p:cNvPicPr>
          <p:nvPr/>
        </p:nvPicPr>
        <p:blipFill>
          <a:blip r:embed="rId5"/>
          <a:srcRect l="1008" b="4977"/>
          <a:stretch>
            <a:fillRect/>
          </a:stretch>
        </p:blipFill>
        <p:spPr bwMode="auto">
          <a:xfrm>
            <a:off x="720726" y="2339975"/>
            <a:ext cx="14185900" cy="7920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17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73850" y="344057"/>
            <a:ext cx="14882485" cy="597767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Состав элементов благоустройства входных групп</a:t>
            </a:r>
          </a:p>
        </p:txBody>
      </p:sp>
      <p:pic>
        <p:nvPicPr>
          <p:cNvPr id="11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3" name="Прямоугольник 12"/>
          <p:cNvSpPr/>
          <p:nvPr/>
        </p:nvSpPr>
        <p:spPr>
          <a:xfrm>
            <a:off x="108330" y="415495"/>
            <a:ext cx="14882485" cy="2075095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endParaRPr lang="ru-RU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3200" dirty="0">
                <a:solidFill>
                  <a:srgbClr val="B8C401"/>
                </a:solidFill>
                <a:latin typeface="Open Sans"/>
                <a:ea typeface="Open Sans"/>
                <a:cs typeface="Open Sans"/>
              </a:rPr>
              <a:t>поперечный профиль</a:t>
            </a:r>
          </a:p>
          <a:p>
            <a:pPr algn="ctr"/>
            <a:r>
              <a:rPr lang="ru-RU" sz="3200" dirty="0">
                <a:solidFill>
                  <a:srgbClr val="B8C401"/>
                </a:solidFill>
                <a:latin typeface="Open Sans"/>
                <a:ea typeface="Open Sans"/>
                <a:cs typeface="Open Sans"/>
              </a:rPr>
              <a:t>минимальный размерный перечень </a:t>
            </a:r>
          </a:p>
          <a:p>
            <a:pPr algn="ctr"/>
            <a:endParaRPr lang="en-US" sz="3200" dirty="0">
              <a:solidFill>
                <a:srgbClr val="B8C40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57513" y="2321327"/>
            <a:ext cx="2759125" cy="33854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Поперечный профиль 1-1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57513" y="5739196"/>
            <a:ext cx="2759125" cy="33854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Поперечный профиль 2-2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pic>
        <p:nvPicPr>
          <p:cNvPr id="1026" name="Picture 2" descr="D:\Проект строй\Формирование комфортной городской среды\входные группы_работа\НОВЫЙ\профили\11.jpg"/>
          <p:cNvPicPr>
            <a:picLocks noChangeAspect="1" noChangeArrowheads="1"/>
          </p:cNvPicPr>
          <p:nvPr/>
        </p:nvPicPr>
        <p:blipFill>
          <a:blip r:embed="rId5"/>
          <a:srcRect t="27958" b="50040"/>
          <a:stretch>
            <a:fillRect/>
          </a:stretch>
        </p:blipFill>
        <p:spPr bwMode="auto">
          <a:xfrm>
            <a:off x="635575" y="2321326"/>
            <a:ext cx="6997126" cy="3396058"/>
          </a:xfrm>
          <a:prstGeom prst="rect">
            <a:avLst/>
          </a:prstGeom>
          <a:noFill/>
        </p:spPr>
      </p:pic>
      <p:pic>
        <p:nvPicPr>
          <p:cNvPr id="17" name="Picture 2" descr="D:\Проект строй\Формирование комфортной городской среды\входные группы_работа\НОВЫЙ\профили\11.jpg"/>
          <p:cNvPicPr>
            <a:picLocks noChangeAspect="1" noChangeArrowheads="1"/>
          </p:cNvPicPr>
          <p:nvPr/>
        </p:nvPicPr>
        <p:blipFill>
          <a:blip r:embed="rId5"/>
          <a:srcRect t="75218"/>
          <a:stretch>
            <a:fillRect/>
          </a:stretch>
        </p:blipFill>
        <p:spPr bwMode="auto">
          <a:xfrm>
            <a:off x="631778" y="6434941"/>
            <a:ext cx="6997125" cy="3825073"/>
          </a:xfrm>
          <a:prstGeom prst="rect">
            <a:avLst/>
          </a:prstGeom>
          <a:noFill/>
        </p:spPr>
      </p:pic>
      <p:pic>
        <p:nvPicPr>
          <p:cNvPr id="1027" name="Picture 3" descr="D:\Проект строй\Формирование комфортной городской среды\входные группы_работа\НОВЫЙ\профили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9956" y="2863040"/>
            <a:ext cx="6416669" cy="6191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17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Группа 81"/>
          <p:cNvGrpSpPr/>
          <p:nvPr/>
        </p:nvGrpSpPr>
        <p:grpSpPr>
          <a:xfrm>
            <a:off x="4560866" y="2362974"/>
            <a:ext cx="13716096" cy="2627888"/>
            <a:chOff x="4560866" y="2505850"/>
            <a:chExt cx="13716096" cy="262788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0645849" y="2620546"/>
              <a:ext cx="7559675" cy="3139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799987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Проезды</a:t>
              </a:r>
              <a:endPara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0645849" y="3863172"/>
              <a:ext cx="7559675" cy="3139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799987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Двор</a:t>
              </a:r>
              <a:endPara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0717287" y="4819806"/>
              <a:ext cx="7559675" cy="3139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799987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Зеленый массив</a:t>
              </a:r>
              <a:endPara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grpSp>
          <p:nvGrpSpPr>
            <p:cNvPr id="80" name="Группа 79"/>
            <p:cNvGrpSpPr/>
            <p:nvPr/>
          </p:nvGrpSpPr>
          <p:grpSpPr>
            <a:xfrm>
              <a:off x="4560866" y="2505850"/>
              <a:ext cx="6000792" cy="2607629"/>
              <a:chOff x="4560866" y="2526109"/>
              <a:chExt cx="6000792" cy="2607629"/>
            </a:xfrm>
          </p:grpSpPr>
          <p:grpSp>
            <p:nvGrpSpPr>
              <p:cNvPr id="4" name="Группа 40"/>
              <p:cNvGrpSpPr/>
              <p:nvPr/>
            </p:nvGrpSpPr>
            <p:grpSpPr>
              <a:xfrm>
                <a:off x="4560866" y="3220230"/>
                <a:ext cx="6000792" cy="956874"/>
                <a:chOff x="4560866" y="505586"/>
                <a:chExt cx="6000792" cy="956874"/>
              </a:xfrm>
            </p:grpSpPr>
            <p:sp>
              <p:nvSpPr>
                <p:cNvPr id="32" name="Прямоугольник 31"/>
                <p:cNvSpPr/>
                <p:nvPr/>
              </p:nvSpPr>
              <p:spPr>
                <a:xfrm>
                  <a:off x="5560998" y="505586"/>
                  <a:ext cx="1000132" cy="956874"/>
                </a:xfrm>
                <a:prstGeom prst="rect">
                  <a:avLst/>
                </a:prstGeom>
                <a:solidFill>
                  <a:srgbClr val="DE6B77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>
                  <a:off x="4560866" y="505586"/>
                  <a:ext cx="1000132" cy="956874"/>
                </a:xfrm>
                <a:prstGeom prst="rect">
                  <a:avLst/>
                </a:prstGeom>
                <a:solidFill>
                  <a:srgbClr val="DE6B77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" name="Прямоугольник 33"/>
                <p:cNvSpPr/>
                <p:nvPr/>
              </p:nvSpPr>
              <p:spPr>
                <a:xfrm>
                  <a:off x="7561262" y="505586"/>
                  <a:ext cx="1000132" cy="956874"/>
                </a:xfrm>
                <a:prstGeom prst="rect">
                  <a:avLst/>
                </a:prstGeom>
                <a:solidFill>
                  <a:srgbClr val="DE6B77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6561130" y="505586"/>
                  <a:ext cx="1000132" cy="956874"/>
                </a:xfrm>
                <a:prstGeom prst="rect">
                  <a:avLst/>
                </a:prstGeom>
                <a:solidFill>
                  <a:srgbClr val="DE6B77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Прямоугольник 35"/>
                <p:cNvSpPr/>
                <p:nvPr/>
              </p:nvSpPr>
              <p:spPr>
                <a:xfrm>
                  <a:off x="9561526" y="505586"/>
                  <a:ext cx="1000132" cy="956874"/>
                </a:xfrm>
                <a:prstGeom prst="rect">
                  <a:avLst/>
                </a:prstGeom>
                <a:solidFill>
                  <a:srgbClr val="DE6B77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" name="Прямоугольник 36"/>
                <p:cNvSpPr/>
                <p:nvPr/>
              </p:nvSpPr>
              <p:spPr>
                <a:xfrm>
                  <a:off x="8561394" y="505586"/>
                  <a:ext cx="1000132" cy="956874"/>
                </a:xfrm>
                <a:prstGeom prst="rect">
                  <a:avLst/>
                </a:prstGeom>
                <a:solidFill>
                  <a:srgbClr val="DE6B77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8" name="Прямоугольник 37"/>
              <p:cNvSpPr/>
              <p:nvPr/>
            </p:nvSpPr>
            <p:spPr>
              <a:xfrm>
                <a:off x="4560866" y="4362998"/>
                <a:ext cx="6000792" cy="770740"/>
              </a:xfrm>
              <a:prstGeom prst="rect">
                <a:avLst/>
              </a:prstGeom>
              <a:solidFill>
                <a:srgbClr val="B8C40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4560866" y="2526109"/>
                <a:ext cx="6000792" cy="47980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Стрелка вниз 75"/>
              <p:cNvSpPr/>
              <p:nvPr/>
            </p:nvSpPr>
            <p:spPr>
              <a:xfrm>
                <a:off x="4942153" y="2791602"/>
                <a:ext cx="261655" cy="857256"/>
              </a:xfrm>
              <a:prstGeom prst="downArrow">
                <a:avLst>
                  <a:gd name="adj1" fmla="val 18233"/>
                  <a:gd name="adj2" fmla="val 80388"/>
                </a:avLst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Стрелка вниз 76"/>
              <p:cNvSpPr/>
              <p:nvPr/>
            </p:nvSpPr>
            <p:spPr>
              <a:xfrm>
                <a:off x="7918450" y="3863172"/>
                <a:ext cx="261655" cy="857256"/>
              </a:xfrm>
              <a:prstGeom prst="downArrow">
                <a:avLst>
                  <a:gd name="adj1" fmla="val 18233"/>
                  <a:gd name="adj2" fmla="val 80388"/>
                </a:avLst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Стрелка вниз 77"/>
              <p:cNvSpPr/>
              <p:nvPr/>
            </p:nvSpPr>
            <p:spPr>
              <a:xfrm>
                <a:off x="9002069" y="3863172"/>
                <a:ext cx="261655" cy="857256"/>
              </a:xfrm>
              <a:prstGeom prst="downArrow">
                <a:avLst>
                  <a:gd name="adj1" fmla="val 18233"/>
                  <a:gd name="adj2" fmla="val 80388"/>
                </a:avLst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1989098" y="304312"/>
            <a:ext cx="11858709" cy="2098178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Принцип зонирования и планирования </a:t>
            </a:r>
            <a:endParaRPr lang="en-US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>
              <a:lnSpc>
                <a:spcPct val="150000"/>
              </a:lnSpc>
              <a:spcAft>
                <a:spcPts val="2054"/>
              </a:spcAft>
            </a:pPr>
            <a:r>
              <a:rPr lang="ru-RU" sz="32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дворов – взаимосвязь функциональных пространств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>
              <a:spcAft>
                <a:spcPts val="2054"/>
              </a:spcAft>
            </a:pPr>
            <a:endParaRPr lang="ru-RU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652873" y="7435073"/>
            <a:ext cx="1253752" cy="597767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r>
              <a:rPr lang="ru-RU" sz="3200" dirty="0">
                <a:solidFill>
                  <a:schemeClr val="bg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да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652873" y="2339976"/>
            <a:ext cx="1253752" cy="597767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r>
              <a:rPr lang="ru-RU" sz="3200" dirty="0">
                <a:solidFill>
                  <a:schemeClr val="bg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нет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01510" y="1492448"/>
            <a:ext cx="7825899" cy="584761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формирование дворового пространства</a:t>
            </a:r>
            <a:endParaRPr lang="ru-RU" sz="3200" dirty="0"/>
          </a:p>
        </p:txBody>
      </p:sp>
      <p:pic>
        <p:nvPicPr>
          <p:cNvPr id="17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grpSp>
        <p:nvGrpSpPr>
          <p:cNvPr id="81" name="Группа 80"/>
          <p:cNvGrpSpPr/>
          <p:nvPr/>
        </p:nvGrpSpPr>
        <p:grpSpPr>
          <a:xfrm>
            <a:off x="4632303" y="7292197"/>
            <a:ext cx="5929356" cy="2967817"/>
            <a:chOff x="4632303" y="7292196"/>
            <a:chExt cx="5929356" cy="296781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9918715" y="7292196"/>
              <a:ext cx="642943" cy="985054"/>
            </a:xfrm>
            <a:prstGeom prst="rect">
              <a:avLst/>
            </a:prstGeom>
            <a:solidFill>
              <a:srgbClr val="B8C40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5" name="Группа 54"/>
            <p:cNvGrpSpPr/>
            <p:nvPr/>
          </p:nvGrpSpPr>
          <p:grpSpPr>
            <a:xfrm>
              <a:off x="4632304" y="8391946"/>
              <a:ext cx="5929355" cy="888526"/>
              <a:chOff x="4632304" y="8549900"/>
              <a:chExt cx="5929355" cy="888526"/>
            </a:xfrm>
          </p:grpSpPr>
          <p:sp>
            <p:nvSpPr>
              <p:cNvPr id="46" name="Прямоугольник 45"/>
              <p:cNvSpPr/>
              <p:nvPr/>
            </p:nvSpPr>
            <p:spPr>
              <a:xfrm>
                <a:off x="9632965" y="8549900"/>
                <a:ext cx="928694" cy="888526"/>
              </a:xfrm>
              <a:prstGeom prst="rect">
                <a:avLst/>
              </a:prstGeom>
              <a:solidFill>
                <a:srgbClr val="88BBBC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8632832" y="8549900"/>
                <a:ext cx="928694" cy="888526"/>
              </a:xfrm>
              <a:prstGeom prst="rect">
                <a:avLst/>
              </a:prstGeom>
              <a:solidFill>
                <a:srgbClr val="B8C40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7632700" y="8549900"/>
                <a:ext cx="928694" cy="888526"/>
              </a:xfrm>
              <a:prstGeom prst="rect">
                <a:avLst/>
              </a:prstGeom>
              <a:solidFill>
                <a:srgbClr val="966BA3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6632568" y="8549900"/>
                <a:ext cx="928694" cy="888526"/>
              </a:xfrm>
              <a:prstGeom prst="rect">
                <a:avLst/>
              </a:prstGeom>
              <a:solidFill>
                <a:srgbClr val="B8C40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5632436" y="8549900"/>
                <a:ext cx="928694" cy="888526"/>
              </a:xfrm>
              <a:prstGeom prst="rect">
                <a:avLst/>
              </a:prstGeom>
              <a:solidFill>
                <a:srgbClr val="DE6B77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4632304" y="8549900"/>
                <a:ext cx="928694" cy="888526"/>
              </a:xfrm>
              <a:prstGeom prst="rect">
                <a:avLst/>
              </a:prstGeom>
              <a:solidFill>
                <a:srgbClr val="B8C40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6" name="Группа 55"/>
            <p:cNvGrpSpPr/>
            <p:nvPr/>
          </p:nvGrpSpPr>
          <p:grpSpPr>
            <a:xfrm>
              <a:off x="4632303" y="9371487"/>
              <a:ext cx="5929355" cy="888526"/>
              <a:chOff x="4632304" y="8549900"/>
              <a:chExt cx="5929355" cy="888526"/>
            </a:xfrm>
          </p:grpSpPr>
          <p:sp>
            <p:nvSpPr>
              <p:cNvPr id="57" name="Прямоугольник 56"/>
              <p:cNvSpPr/>
              <p:nvPr/>
            </p:nvSpPr>
            <p:spPr>
              <a:xfrm>
                <a:off x="9632965" y="8549900"/>
                <a:ext cx="928694" cy="888526"/>
              </a:xfrm>
              <a:prstGeom prst="rect">
                <a:avLst/>
              </a:prstGeom>
              <a:solidFill>
                <a:srgbClr val="B8C40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8632832" y="8549900"/>
                <a:ext cx="928694" cy="888526"/>
              </a:xfrm>
              <a:prstGeom prst="rect">
                <a:avLst/>
              </a:prstGeom>
              <a:solidFill>
                <a:srgbClr val="DE6B77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7632700" y="8549900"/>
                <a:ext cx="928694" cy="888526"/>
              </a:xfrm>
              <a:prstGeom prst="rect">
                <a:avLst/>
              </a:prstGeom>
              <a:solidFill>
                <a:srgbClr val="B8C40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6632568" y="8549900"/>
                <a:ext cx="928694" cy="888526"/>
              </a:xfrm>
              <a:prstGeom prst="rect">
                <a:avLst/>
              </a:prstGeom>
              <a:solidFill>
                <a:srgbClr val="88BBBC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5632436" y="8549900"/>
                <a:ext cx="928694" cy="888526"/>
              </a:xfrm>
              <a:prstGeom prst="rect">
                <a:avLst/>
              </a:prstGeom>
              <a:solidFill>
                <a:srgbClr val="B8C40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4632304" y="8549900"/>
                <a:ext cx="928694" cy="888526"/>
              </a:xfrm>
              <a:prstGeom prst="rect">
                <a:avLst/>
              </a:prstGeom>
              <a:solidFill>
                <a:srgbClr val="966BA3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3" name="Прямоугольник 62"/>
            <p:cNvSpPr/>
            <p:nvPr/>
          </p:nvSpPr>
          <p:spPr>
            <a:xfrm>
              <a:off x="9204336" y="7292196"/>
              <a:ext cx="642943" cy="985054"/>
            </a:xfrm>
            <a:prstGeom prst="rect">
              <a:avLst/>
            </a:prstGeom>
            <a:solidFill>
              <a:srgbClr val="D3BFC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7918450" y="7292196"/>
              <a:ext cx="642943" cy="985054"/>
            </a:xfrm>
            <a:prstGeom prst="rect">
              <a:avLst/>
            </a:prstGeom>
            <a:solidFill>
              <a:srgbClr val="B8C40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7204071" y="7292196"/>
              <a:ext cx="642943" cy="9850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5918187" y="7292196"/>
              <a:ext cx="642943" cy="985054"/>
            </a:xfrm>
            <a:prstGeom prst="rect">
              <a:avLst/>
            </a:prstGeom>
            <a:solidFill>
              <a:srgbClr val="B8C40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5203808" y="7292196"/>
              <a:ext cx="642943" cy="985054"/>
            </a:xfrm>
            <a:prstGeom prst="rect">
              <a:avLst/>
            </a:prstGeom>
            <a:solidFill>
              <a:srgbClr val="D3BFC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Стрелка вниз 69"/>
            <p:cNvSpPr/>
            <p:nvPr/>
          </p:nvSpPr>
          <p:spPr>
            <a:xfrm>
              <a:off x="4942153" y="8935270"/>
              <a:ext cx="261655" cy="857256"/>
            </a:xfrm>
            <a:prstGeom prst="downArrow">
              <a:avLst>
                <a:gd name="adj1" fmla="val 18233"/>
                <a:gd name="adj2" fmla="val 80388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Стрелка вниз 70"/>
            <p:cNvSpPr/>
            <p:nvPr/>
          </p:nvSpPr>
          <p:spPr>
            <a:xfrm>
              <a:off x="7204071" y="7935138"/>
              <a:ext cx="261655" cy="857256"/>
            </a:xfrm>
            <a:prstGeom prst="downArrow">
              <a:avLst>
                <a:gd name="adj1" fmla="val 18233"/>
                <a:gd name="adj2" fmla="val 80388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Стрелка вниз 71"/>
            <p:cNvSpPr/>
            <p:nvPr/>
          </p:nvSpPr>
          <p:spPr>
            <a:xfrm>
              <a:off x="9228433" y="7863700"/>
              <a:ext cx="261655" cy="857256"/>
            </a:xfrm>
            <a:prstGeom prst="downArrow">
              <a:avLst>
                <a:gd name="adj1" fmla="val 18233"/>
                <a:gd name="adj2" fmla="val 80388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Стрелка вниз 72"/>
            <p:cNvSpPr/>
            <p:nvPr/>
          </p:nvSpPr>
          <p:spPr>
            <a:xfrm>
              <a:off x="6132502" y="7935138"/>
              <a:ext cx="261655" cy="857256"/>
            </a:xfrm>
            <a:prstGeom prst="downArrow">
              <a:avLst>
                <a:gd name="adj1" fmla="val 18233"/>
                <a:gd name="adj2" fmla="val 80388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Стрелка вниз 73"/>
            <p:cNvSpPr/>
            <p:nvPr/>
          </p:nvSpPr>
          <p:spPr>
            <a:xfrm rot="5400000">
              <a:off x="6501739" y="9339802"/>
              <a:ext cx="261655" cy="857256"/>
            </a:xfrm>
            <a:prstGeom prst="downArrow">
              <a:avLst>
                <a:gd name="adj1" fmla="val 18233"/>
                <a:gd name="adj2" fmla="val 80388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Стрелка вниз 74"/>
            <p:cNvSpPr/>
            <p:nvPr/>
          </p:nvSpPr>
          <p:spPr>
            <a:xfrm rot="5400000">
              <a:off x="9430698" y="9363898"/>
              <a:ext cx="261655" cy="857256"/>
            </a:xfrm>
            <a:prstGeom prst="downArrow">
              <a:avLst>
                <a:gd name="adj1" fmla="val 18233"/>
                <a:gd name="adj2" fmla="val 80388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9" name="Стрелка вниз 78"/>
          <p:cNvSpPr/>
          <p:nvPr/>
        </p:nvSpPr>
        <p:spPr>
          <a:xfrm>
            <a:off x="7334198" y="5434808"/>
            <a:ext cx="441378" cy="1285884"/>
          </a:xfrm>
          <a:prstGeom prst="downArrow">
            <a:avLst>
              <a:gd name="adj1" fmla="val 18233"/>
              <a:gd name="adj2" fmla="val 80388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8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73850" y="344057"/>
            <a:ext cx="14882485" cy="597767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Состав элементов благоустройства входных групп</a:t>
            </a:r>
          </a:p>
        </p:txBody>
      </p:sp>
      <p:pic>
        <p:nvPicPr>
          <p:cNvPr id="11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3" name="Прямоугольник 12"/>
          <p:cNvSpPr/>
          <p:nvPr/>
        </p:nvSpPr>
        <p:spPr>
          <a:xfrm>
            <a:off x="108330" y="415495"/>
            <a:ext cx="14882485" cy="2075095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endParaRPr lang="ru-RU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3200" dirty="0">
                <a:solidFill>
                  <a:srgbClr val="B8C401"/>
                </a:solidFill>
                <a:latin typeface="Open Sans"/>
                <a:ea typeface="Open Sans"/>
                <a:cs typeface="Open Sans"/>
              </a:rPr>
              <a:t>поперечный профиль</a:t>
            </a:r>
          </a:p>
          <a:p>
            <a:pPr algn="ctr"/>
            <a:r>
              <a:rPr lang="ru-RU" sz="3200" dirty="0">
                <a:solidFill>
                  <a:srgbClr val="B8C401"/>
                </a:solidFill>
                <a:latin typeface="Open Sans"/>
                <a:ea typeface="Open Sans"/>
                <a:cs typeface="Open Sans"/>
              </a:rPr>
              <a:t>рекомендуемый размерный перечень </a:t>
            </a:r>
          </a:p>
          <a:p>
            <a:pPr algn="ctr"/>
            <a:endParaRPr lang="en-US" sz="3200" dirty="0">
              <a:solidFill>
                <a:srgbClr val="B8C40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57513" y="2321327"/>
            <a:ext cx="2759125" cy="33854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Поперечный профиль 1-1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57513" y="5739196"/>
            <a:ext cx="2759125" cy="33854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Поперечный профиль 2-2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Проект строй\Формирование комфортной городской среды\входные группы_работа\НОВЫЙ\профили\22.jpg"/>
          <p:cNvPicPr>
            <a:picLocks noChangeAspect="1" noChangeArrowheads="1"/>
          </p:cNvPicPr>
          <p:nvPr/>
        </p:nvPicPr>
        <p:blipFill>
          <a:blip r:embed="rId5" cstate="print"/>
          <a:srcRect t="22169" b="50087"/>
          <a:stretch>
            <a:fillRect/>
          </a:stretch>
        </p:blipFill>
        <p:spPr bwMode="auto">
          <a:xfrm>
            <a:off x="703213" y="2321327"/>
            <a:ext cx="6858049" cy="3397647"/>
          </a:xfrm>
          <a:prstGeom prst="rect">
            <a:avLst/>
          </a:prstGeom>
          <a:noFill/>
        </p:spPr>
      </p:pic>
      <p:pic>
        <p:nvPicPr>
          <p:cNvPr id="23" name="Picture 2" descr="D:\Проект строй\Формирование комфортной городской среды\входные группы_работа\НОВЫЙ\профили\22.jpg"/>
          <p:cNvPicPr>
            <a:picLocks noChangeAspect="1" noChangeArrowheads="1"/>
          </p:cNvPicPr>
          <p:nvPr/>
        </p:nvPicPr>
        <p:blipFill>
          <a:blip r:embed="rId5" cstate="print"/>
          <a:srcRect t="69096"/>
          <a:stretch>
            <a:fillRect/>
          </a:stretch>
        </p:blipFill>
        <p:spPr bwMode="auto">
          <a:xfrm>
            <a:off x="703213" y="6436528"/>
            <a:ext cx="6858049" cy="3784627"/>
          </a:xfrm>
          <a:prstGeom prst="rect">
            <a:avLst/>
          </a:prstGeom>
          <a:noFill/>
        </p:spPr>
      </p:pic>
      <p:pic>
        <p:nvPicPr>
          <p:cNvPr id="2051" name="Picture 3" descr="D:\Проект строй\Формирование комфортной городской среды\входные группы_работа\НОВЫЙ\профили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1544" y="3077355"/>
            <a:ext cx="6415081" cy="5018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17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73850" y="344057"/>
            <a:ext cx="14882485" cy="597767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Состав элементов благоустройства входных групп</a:t>
            </a:r>
          </a:p>
        </p:txBody>
      </p:sp>
      <p:pic>
        <p:nvPicPr>
          <p:cNvPr id="11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3" name="Прямоугольник 12"/>
          <p:cNvSpPr/>
          <p:nvPr/>
        </p:nvSpPr>
        <p:spPr>
          <a:xfrm>
            <a:off x="108330" y="415495"/>
            <a:ext cx="14882485" cy="2075095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endParaRPr lang="ru-RU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3200" dirty="0">
                <a:solidFill>
                  <a:srgbClr val="B8C401"/>
                </a:solidFill>
                <a:latin typeface="Open Sans"/>
                <a:ea typeface="Open Sans"/>
                <a:cs typeface="Open Sans"/>
              </a:rPr>
              <a:t>поперечный профиль</a:t>
            </a:r>
          </a:p>
          <a:p>
            <a:pPr algn="ctr"/>
            <a:r>
              <a:rPr lang="ru-RU" sz="3200" dirty="0">
                <a:solidFill>
                  <a:srgbClr val="B8C401"/>
                </a:solidFill>
                <a:latin typeface="Open Sans"/>
                <a:ea typeface="Open Sans"/>
                <a:cs typeface="Open Sans"/>
              </a:rPr>
              <a:t>максимальный размерный перечень</a:t>
            </a:r>
          </a:p>
          <a:p>
            <a:pPr algn="ctr"/>
            <a:endParaRPr lang="en-US" sz="3200" dirty="0">
              <a:solidFill>
                <a:srgbClr val="B8C40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57513" y="2321327"/>
            <a:ext cx="2759125" cy="33854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Поперечный профиль 1-1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57513" y="5739196"/>
            <a:ext cx="2759125" cy="33854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6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Поперечный профиль 2-2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pic>
        <p:nvPicPr>
          <p:cNvPr id="3074" name="Picture 2" descr="D:\Проект строй\Формирование комфортной городской среды\входные группы_работа\НОВЫЙ\профили\33.jpg"/>
          <p:cNvPicPr>
            <a:picLocks noChangeAspect="1" noChangeArrowheads="1"/>
          </p:cNvPicPr>
          <p:nvPr/>
        </p:nvPicPr>
        <p:blipFill>
          <a:blip r:embed="rId5" cstate="print"/>
          <a:srcRect t="65278"/>
          <a:stretch>
            <a:fillRect/>
          </a:stretch>
        </p:blipFill>
        <p:spPr bwMode="auto">
          <a:xfrm>
            <a:off x="709633" y="6436529"/>
            <a:ext cx="6851631" cy="3823485"/>
          </a:xfrm>
          <a:prstGeom prst="rect">
            <a:avLst/>
          </a:prstGeom>
          <a:noFill/>
        </p:spPr>
      </p:pic>
      <p:pic>
        <p:nvPicPr>
          <p:cNvPr id="21" name="Picture 2" descr="D:\Проект строй\Формирование комфортной городской среды\входные группы_работа\НОВЫЙ\профили\33.jpg"/>
          <p:cNvPicPr>
            <a:picLocks noChangeAspect="1" noChangeArrowheads="1"/>
          </p:cNvPicPr>
          <p:nvPr/>
        </p:nvPicPr>
        <p:blipFill>
          <a:blip r:embed="rId5" cstate="print"/>
          <a:srcRect t="22399" b="49311"/>
          <a:stretch>
            <a:fillRect/>
          </a:stretch>
        </p:blipFill>
        <p:spPr bwMode="auto">
          <a:xfrm>
            <a:off x="709633" y="2648726"/>
            <a:ext cx="6851631" cy="3115162"/>
          </a:xfrm>
          <a:prstGeom prst="rect">
            <a:avLst/>
          </a:prstGeom>
          <a:noFill/>
        </p:spPr>
      </p:pic>
      <p:pic>
        <p:nvPicPr>
          <p:cNvPr id="3075" name="Picture 3" descr="D:\Проект строй\Формирование комфортной городской среды\входные группы_работа\НОВЫЙ\профили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47081" y="2901156"/>
            <a:ext cx="6550025" cy="4637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17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оект строй\Формирование комфортной городской среды\рендеры\ДВОР\малые формы\111111.jpg"/>
          <p:cNvPicPr>
            <a:picLocks noChangeAspect="1" noChangeArrowheads="1"/>
          </p:cNvPicPr>
          <p:nvPr/>
        </p:nvPicPr>
        <p:blipFill>
          <a:blip r:embed="rId3"/>
          <a:srcRect l="3937"/>
          <a:stretch>
            <a:fillRect/>
          </a:stretch>
        </p:blipFill>
        <p:spPr bwMode="auto">
          <a:xfrm>
            <a:off x="3703611" y="1707495"/>
            <a:ext cx="7237443" cy="8727973"/>
          </a:xfrm>
          <a:prstGeom prst="rect">
            <a:avLst/>
          </a:prstGeom>
          <a:noFill/>
        </p:spPr>
      </p:pic>
      <p:pic>
        <p:nvPicPr>
          <p:cNvPr id="8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34" name="Прямоугольник 1"/>
          <p:cNvSpPr>
            <a:spLocks noChangeArrowheads="1"/>
          </p:cNvSpPr>
          <p:nvPr/>
        </p:nvSpPr>
        <p:spPr bwMode="auto">
          <a:xfrm>
            <a:off x="239714" y="290514"/>
            <a:ext cx="14882812" cy="207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Состав элементов </a:t>
            </a:r>
            <a:r>
              <a:rPr lang="ru-RU" sz="3200" b="1" dirty="0">
                <a:latin typeface="Open Sans"/>
                <a:ea typeface="Open Sans"/>
                <a:cs typeface="Open Sans"/>
              </a:rPr>
              <a:t>модульных форм</a:t>
            </a:r>
            <a:endParaRPr lang="en-US" sz="3200" b="1" dirty="0">
              <a:latin typeface="Open Sans"/>
              <a:ea typeface="Open Sans"/>
              <a:cs typeface="Open Sans"/>
            </a:endParaRPr>
          </a:p>
          <a:p>
            <a:pPr algn="ctr"/>
            <a:r>
              <a:rPr lang="ru-RU" sz="3200" dirty="0">
                <a:solidFill>
                  <a:srgbClr val="B8C401"/>
                </a:solidFill>
                <a:latin typeface="Open Sans"/>
                <a:ea typeface="Open Sans"/>
                <a:cs typeface="Open Sans"/>
              </a:rPr>
              <a:t>Модуль навес с минимальным уклоном</a:t>
            </a:r>
            <a:endParaRPr lang="en-US" sz="3200" dirty="0">
              <a:solidFill>
                <a:srgbClr val="B8C401"/>
              </a:solidFill>
              <a:latin typeface="Open Sans"/>
              <a:ea typeface="Open Sans"/>
              <a:cs typeface="Open Sans"/>
            </a:endParaRPr>
          </a:p>
          <a:p>
            <a:pPr algn="ctr"/>
            <a:endParaRPr lang="ru-RU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 eaLnBrk="0" hangingPunct="0"/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1029" name="Picture 5" descr="D:\Проект строй\Формирование комфортной городской среды\рендеры\ДВОР\малые формы\узел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40837" y="7166831"/>
            <a:ext cx="3054323" cy="3054323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ot"/>
          </a:ln>
        </p:spPr>
      </p:pic>
      <p:pic>
        <p:nvPicPr>
          <p:cNvPr id="1030" name="Picture 6" descr="D:\Проект строй\Формирование комфортной городской среды\рендеры\ДВОР\малые формы\узел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725" y="4112511"/>
            <a:ext cx="3054323" cy="3054323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ot"/>
          </a:ln>
        </p:spPr>
      </p:pic>
      <p:sp>
        <p:nvSpPr>
          <p:cNvPr id="23" name="Овал 22"/>
          <p:cNvSpPr/>
          <p:nvPr/>
        </p:nvSpPr>
        <p:spPr>
          <a:xfrm>
            <a:off x="9132899" y="6538186"/>
            <a:ext cx="1500197" cy="1500197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146655" y="1906587"/>
            <a:ext cx="1000132" cy="1000133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>
            <a:stCxn id="24" idx="2"/>
            <a:endCxn id="1030" idx="0"/>
          </p:cNvCxnSpPr>
          <p:nvPr/>
        </p:nvCxnSpPr>
        <p:spPr>
          <a:xfrm rot="10800000" flipV="1">
            <a:off x="2247888" y="2406654"/>
            <a:ext cx="2898767" cy="170585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9" descr="D:\Проект строй\Формирование комфортной городской среды\рендеры\ДВОР\малые формы\eptk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40837" y="2071734"/>
            <a:ext cx="3165788" cy="3165789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ot"/>
          </a:ln>
        </p:spPr>
      </p:pic>
      <p:cxnSp>
        <p:nvCxnSpPr>
          <p:cNvPr id="56" name="Прямая соединительная линия 55"/>
          <p:cNvCxnSpPr>
            <a:endCxn id="23" idx="7"/>
          </p:cNvCxnSpPr>
          <p:nvPr/>
        </p:nvCxnSpPr>
        <p:spPr>
          <a:xfrm rot="10800000" flipV="1">
            <a:off x="10413397" y="6149187"/>
            <a:ext cx="2910339" cy="60869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1033" idx="4"/>
          </p:cNvCxnSpPr>
          <p:nvPr/>
        </p:nvCxnSpPr>
        <p:spPr>
          <a:xfrm rot="5400000">
            <a:off x="12358403" y="6201504"/>
            <a:ext cx="1929310" cy="1347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cxnSp>
        <p:nvCxnSpPr>
          <p:cNvPr id="43" name="Прямая со стрелкой 42"/>
          <p:cNvCxnSpPr/>
          <p:nvPr/>
        </p:nvCxnSpPr>
        <p:spPr>
          <a:xfrm rot="10800000" flipV="1">
            <a:off x="5418122" y="1686787"/>
            <a:ext cx="3000396" cy="3849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8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Проект строй\Формирование комфортной городской среды\рендеры\ДВОР\малые формы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5313" y="1906589"/>
            <a:ext cx="4286279" cy="4134570"/>
          </a:xfrm>
          <a:prstGeom prst="rect">
            <a:avLst/>
          </a:prstGeom>
          <a:noFill/>
        </p:spPr>
      </p:pic>
      <p:pic>
        <p:nvPicPr>
          <p:cNvPr id="8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34" name="Прямоугольник 1"/>
          <p:cNvSpPr>
            <a:spLocks noChangeArrowheads="1"/>
          </p:cNvSpPr>
          <p:nvPr/>
        </p:nvSpPr>
        <p:spPr bwMode="auto">
          <a:xfrm>
            <a:off x="239714" y="290514"/>
            <a:ext cx="14882812" cy="207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Состав элементов </a:t>
            </a:r>
            <a:r>
              <a:rPr lang="ru-RU" sz="3200" b="1" dirty="0">
                <a:latin typeface="Open Sans"/>
                <a:ea typeface="Open Sans"/>
                <a:cs typeface="Open Sans"/>
              </a:rPr>
              <a:t>модульных форм</a:t>
            </a:r>
            <a:endParaRPr lang="en-US" sz="3200" b="1" dirty="0">
              <a:latin typeface="Open Sans"/>
              <a:ea typeface="Open Sans"/>
              <a:cs typeface="Open Sans"/>
            </a:endParaRPr>
          </a:p>
          <a:p>
            <a:pPr algn="ctr"/>
            <a:r>
              <a:rPr lang="ru-RU" sz="3200" dirty="0">
                <a:solidFill>
                  <a:srgbClr val="B8C401"/>
                </a:solidFill>
                <a:latin typeface="Open Sans"/>
                <a:ea typeface="Open Sans"/>
                <a:cs typeface="Open Sans"/>
              </a:rPr>
              <a:t>Навес</a:t>
            </a:r>
            <a:endParaRPr lang="en-US" sz="3200" dirty="0">
              <a:solidFill>
                <a:srgbClr val="B8C401"/>
              </a:solidFill>
              <a:latin typeface="Open Sans"/>
              <a:ea typeface="Open Sans"/>
              <a:cs typeface="Open Sans"/>
            </a:endParaRPr>
          </a:p>
          <a:p>
            <a:pPr algn="ctr"/>
            <a:endParaRPr lang="ru-RU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 eaLnBrk="0" hangingPunct="0"/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1032" name="Picture 8" descr="D:\Проект строй\Формирование комфортной городской среды\рендеры\ДВОР\малые формы\1111111111111.jpg"/>
          <p:cNvPicPr>
            <a:picLocks noChangeAspect="1" noChangeArrowheads="1"/>
          </p:cNvPicPr>
          <p:nvPr/>
        </p:nvPicPr>
        <p:blipFill>
          <a:blip r:embed="rId6"/>
          <a:srcRect l="2364" t="15734" r="21636" b="2633"/>
          <a:stretch>
            <a:fillRect/>
          </a:stretch>
        </p:blipFill>
        <p:spPr bwMode="auto">
          <a:xfrm>
            <a:off x="4965702" y="5845347"/>
            <a:ext cx="4786346" cy="441466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8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D:\Проект строй\Формирование комфортной городской среды\рендеры\ДВОР\малые формы\СМЕТА НАВЕС1.jpg"/>
          <p:cNvPicPr>
            <a:picLocks noChangeAspect="1" noChangeArrowheads="1"/>
          </p:cNvPicPr>
          <p:nvPr/>
        </p:nvPicPr>
        <p:blipFill>
          <a:blip r:embed="rId3"/>
          <a:srcRect t="65093"/>
          <a:stretch>
            <a:fillRect/>
          </a:stretch>
        </p:blipFill>
        <p:spPr bwMode="auto">
          <a:xfrm>
            <a:off x="7681120" y="2720164"/>
            <a:ext cx="7166819" cy="4022514"/>
          </a:xfrm>
          <a:prstGeom prst="rect">
            <a:avLst/>
          </a:prstGeom>
          <a:noFill/>
        </p:spPr>
      </p:pic>
      <p:pic>
        <p:nvPicPr>
          <p:cNvPr id="8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34" name="Прямоугольник 1"/>
          <p:cNvSpPr>
            <a:spLocks noChangeArrowheads="1"/>
          </p:cNvSpPr>
          <p:nvPr/>
        </p:nvSpPr>
        <p:spPr bwMode="auto">
          <a:xfrm>
            <a:off x="239714" y="290514"/>
            <a:ext cx="14882812" cy="207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Состав элементов </a:t>
            </a:r>
            <a:r>
              <a:rPr lang="ru-RU" sz="3200" b="1" dirty="0">
                <a:latin typeface="Open Sans"/>
                <a:ea typeface="Open Sans"/>
                <a:cs typeface="Open Sans"/>
              </a:rPr>
              <a:t>модульных форм</a:t>
            </a:r>
            <a:endParaRPr lang="en-US" sz="3200" b="1" dirty="0">
              <a:latin typeface="Open Sans"/>
              <a:ea typeface="Open Sans"/>
              <a:cs typeface="Open Sans"/>
            </a:endParaRPr>
          </a:p>
          <a:p>
            <a:pPr algn="ctr"/>
            <a:r>
              <a:rPr lang="ru-RU" sz="3200" dirty="0">
                <a:solidFill>
                  <a:srgbClr val="B8C401"/>
                </a:solidFill>
                <a:latin typeface="Open Sans"/>
                <a:ea typeface="Open Sans"/>
                <a:cs typeface="Open Sans"/>
              </a:rPr>
              <a:t>Модуль навес</a:t>
            </a:r>
            <a:endParaRPr lang="en-US" sz="3200" dirty="0">
              <a:solidFill>
                <a:srgbClr val="B8C401"/>
              </a:solidFill>
              <a:latin typeface="Open Sans"/>
              <a:ea typeface="Open Sans"/>
              <a:cs typeface="Open Sans"/>
            </a:endParaRPr>
          </a:p>
          <a:p>
            <a:pPr algn="ctr"/>
            <a:endParaRPr lang="ru-RU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 eaLnBrk="0" hangingPunct="0"/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cxnSp>
        <p:nvCxnSpPr>
          <p:cNvPr id="232" name="Прямая соединительная линия 231"/>
          <p:cNvCxnSpPr/>
          <p:nvPr/>
        </p:nvCxnSpPr>
        <p:spPr>
          <a:xfrm rot="5400000">
            <a:off x="6654742" y="4077101"/>
            <a:ext cx="16502178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 rot="5400000">
            <a:off x="6654742" y="4077101"/>
            <a:ext cx="16502178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Проект строй\Формирование комфортной городской среды\рендеры\ДВОР\малые формы\СМЕТА НАВЕС1.jpg"/>
          <p:cNvPicPr>
            <a:picLocks noChangeAspect="1" noChangeArrowheads="1"/>
          </p:cNvPicPr>
          <p:nvPr/>
        </p:nvPicPr>
        <p:blipFill>
          <a:blip r:embed="rId3"/>
          <a:srcRect b="34088"/>
          <a:stretch>
            <a:fillRect/>
          </a:stretch>
        </p:blipFill>
        <p:spPr bwMode="auto">
          <a:xfrm>
            <a:off x="720726" y="2339976"/>
            <a:ext cx="6863879" cy="7595427"/>
          </a:xfrm>
          <a:prstGeom prst="rect">
            <a:avLst/>
          </a:prstGeom>
          <a:noFill/>
        </p:spPr>
      </p:pic>
      <p:pic>
        <p:nvPicPr>
          <p:cNvPr id="25" name="Picture 2" descr="D:\Проект строй\Формирование комфортной городской среды\рендеры\ДВОР\малые формы\СМЕТА НАВЕС1.jpg"/>
          <p:cNvPicPr>
            <a:picLocks noChangeAspect="1" noChangeArrowheads="1"/>
          </p:cNvPicPr>
          <p:nvPr/>
        </p:nvPicPr>
        <p:blipFill>
          <a:blip r:embed="rId3"/>
          <a:srcRect b="96303"/>
          <a:stretch>
            <a:fillRect/>
          </a:stretch>
        </p:blipFill>
        <p:spPr bwMode="auto">
          <a:xfrm>
            <a:off x="7681120" y="2339976"/>
            <a:ext cx="7166819" cy="451627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B8C4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8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777950" y="344056"/>
            <a:ext cx="11853873" cy="2844550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/>
            <a:r>
              <a:rPr lang="ru-RU" sz="3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Аналогичный приём формирования дворовых пространств путём комбинирования функций, в зависимости от потребностей жителей</a:t>
            </a:r>
          </a:p>
          <a:p>
            <a:pPr algn="ctr"/>
            <a:r>
              <a:rPr lang="en-US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(</a:t>
            </a:r>
            <a:r>
              <a:rPr lang="ru-RU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можно использовать во дворах домов различной этажности</a:t>
            </a:r>
            <a:r>
              <a:rPr lang="en-US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)</a:t>
            </a:r>
            <a:endParaRPr lang="ru-RU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3200" dirty="0"/>
              <a:t/>
            </a:r>
            <a:br>
              <a:rPr lang="ru-RU" sz="3200" dirty="0"/>
            </a:br>
            <a:endParaRPr lang="ru-RU" sz="32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1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4" name="Прямоугольник 13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Администратор\Downloads\двор многоэтажки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2478" y="2339975"/>
            <a:ext cx="9875195" cy="7920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17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6"/>
          <p:cNvGrpSpPr/>
          <p:nvPr/>
        </p:nvGrpSpPr>
        <p:grpSpPr>
          <a:xfrm>
            <a:off x="3446330" y="1901779"/>
            <a:ext cx="4856135" cy="1306921"/>
            <a:chOff x="-223831" y="2398454"/>
            <a:chExt cx="4856135" cy="1306921"/>
          </a:xfrm>
        </p:grpSpPr>
        <p:sp>
          <p:nvSpPr>
            <p:cNvPr id="44" name="Заголовок 1"/>
            <p:cNvSpPr txBox="1">
              <a:spLocks/>
            </p:cNvSpPr>
            <p:nvPr/>
          </p:nvSpPr>
          <p:spPr>
            <a:xfrm>
              <a:off x="774652" y="2398454"/>
              <a:ext cx="3857652" cy="1306921"/>
            </a:xfrm>
            <a:prstGeom prst="rect">
              <a:avLst/>
            </a:prstGeom>
          </p:spPr>
          <p:txBody>
            <a:bodyPr vert="horz" lIns="104318" tIns="52160" rIns="104318" bIns="5216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6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Собаководы</a:t>
              </a:r>
              <a:r>
                <a:rPr lang="en-US" sz="16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:</a:t>
              </a:r>
              <a:endParaRPr lang="ru-RU" sz="1600" b="1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Площадки для выгула</a:t>
              </a:r>
            </a:p>
            <a:p>
              <a:pPr>
                <a:buFontTx/>
                <a:buChar char="-"/>
              </a:pPr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Специализированные 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урны и элементы гигиены</a:t>
              </a:r>
              <a:endParaRPr lang="ru-RU" sz="2700" dirty="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323025" y="2604552"/>
              <a:ext cx="474626" cy="474626"/>
            </a:xfrm>
            <a:prstGeom prst="roundRect">
              <a:avLst/>
            </a:prstGeom>
            <a:solidFill>
              <a:srgbClr val="B8C40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-223831" y="2604552"/>
              <a:ext cx="474626" cy="474626"/>
            </a:xfrm>
            <a:prstGeom prst="roundRect">
              <a:avLst/>
            </a:prstGeom>
            <a:solidFill>
              <a:srgbClr val="D3BFC0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45"/>
          <p:cNvGrpSpPr/>
          <p:nvPr/>
        </p:nvGrpSpPr>
        <p:grpSpPr>
          <a:xfrm>
            <a:off x="1004891" y="2612986"/>
            <a:ext cx="3198786" cy="2036005"/>
            <a:chOff x="1647832" y="2663870"/>
            <a:chExt cx="3198786" cy="2036005"/>
          </a:xfrm>
        </p:grpSpPr>
        <p:sp>
          <p:nvSpPr>
            <p:cNvPr id="42" name="Заголовок 1"/>
            <p:cNvSpPr txBox="1">
              <a:spLocks/>
            </p:cNvSpPr>
            <p:nvPr/>
          </p:nvSpPr>
          <p:spPr>
            <a:xfrm>
              <a:off x="1647832" y="3093281"/>
              <a:ext cx="3198786" cy="1606594"/>
            </a:xfrm>
            <a:prstGeom prst="rect">
              <a:avLst/>
            </a:prstGeom>
          </p:spPr>
          <p:txBody>
            <a:bodyPr vert="horz" lIns="104318" tIns="52160" rIns="104318" bIns="5216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6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Подростки</a:t>
              </a:r>
              <a:r>
                <a:rPr lang="en-US" sz="16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:</a:t>
              </a:r>
              <a:endParaRPr lang="ru-RU" sz="1600" b="1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-Спортивные комплексы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Уличные тренажеры</a:t>
              </a:r>
            </a:p>
            <a:p>
              <a:pPr>
                <a:buFontTx/>
                <a:buChar char="-"/>
              </a:pPr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Рампы, спортивные 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фигуры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Настольные игры</a:t>
              </a:r>
              <a:endParaRPr lang="ru-RU" sz="1600" dirty="0"/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2293901" y="2663870"/>
              <a:ext cx="474626" cy="474626"/>
            </a:xfrm>
            <a:prstGeom prst="roundRect">
              <a:avLst/>
            </a:prstGeom>
            <a:solidFill>
              <a:srgbClr val="88BBBC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1736939" y="2663870"/>
              <a:ext cx="474626" cy="474626"/>
            </a:xfrm>
            <a:prstGeom prst="roundRect">
              <a:avLst/>
            </a:prstGeom>
            <a:solidFill>
              <a:srgbClr val="D3BFC0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48"/>
          <p:cNvGrpSpPr/>
          <p:nvPr/>
        </p:nvGrpSpPr>
        <p:grpSpPr>
          <a:xfrm>
            <a:off x="11779244" y="5577684"/>
            <a:ext cx="3068694" cy="3162498"/>
            <a:chOff x="532597" y="6390274"/>
            <a:chExt cx="3068694" cy="3162498"/>
          </a:xfrm>
        </p:grpSpPr>
        <p:sp>
          <p:nvSpPr>
            <p:cNvPr id="43" name="Заголовок 1"/>
            <p:cNvSpPr txBox="1">
              <a:spLocks/>
            </p:cNvSpPr>
            <p:nvPr/>
          </p:nvSpPr>
          <p:spPr>
            <a:xfrm>
              <a:off x="532597" y="6847732"/>
              <a:ext cx="3068694" cy="2705040"/>
            </a:xfrm>
            <a:prstGeom prst="rect">
              <a:avLst/>
            </a:prstGeom>
          </p:spPr>
          <p:txBody>
            <a:bodyPr vert="horz" lIns="104318" tIns="52160" rIns="104318" bIns="5216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6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Пенсионеры</a:t>
              </a:r>
              <a:r>
                <a:rPr lang="en-US" sz="16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:</a:t>
              </a:r>
              <a:endPara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Скамейки</a:t>
              </a:r>
              <a:endPara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Беседки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Настольные игры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Уличные тренажеры</a:t>
              </a:r>
              <a:endPara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endParaRPr lang="ru-RU" sz="1600" b="1" dirty="0">
                <a:latin typeface="Calibri Light" panose="020F0302020204030204" pitchFamily="34" charset="0"/>
              </a:endParaRPr>
            </a:p>
            <a:p>
              <a:endParaRPr lang="ru-RU" sz="1600" b="1" dirty="0">
                <a:latin typeface="Calibri Light" panose="020F0302020204030204" pitchFamily="34" charset="0"/>
              </a:endParaRPr>
            </a:p>
            <a:p>
              <a:r>
                <a:rPr lang="ru-RU" sz="1600" b="1" dirty="0"/>
                <a:t/>
              </a:r>
              <a:br>
                <a:rPr lang="ru-RU" sz="1600" b="1" dirty="0"/>
              </a:br>
              <a:endParaRPr lang="ru-RU" sz="1600" b="1" dirty="0"/>
            </a:p>
            <a:p>
              <a:endParaRPr lang="ru-RU" sz="1600" b="1" dirty="0"/>
            </a:p>
            <a:p>
              <a:endParaRPr lang="ru-RU" sz="2700" dirty="0"/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662753" y="6390274"/>
              <a:ext cx="474626" cy="474626"/>
            </a:xfrm>
            <a:prstGeom prst="roundRect">
              <a:avLst/>
            </a:prstGeom>
            <a:solidFill>
              <a:srgbClr val="B8C40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Скругленный прямоугольник 38"/>
            <p:cNvSpPr/>
            <p:nvPr/>
          </p:nvSpPr>
          <p:spPr>
            <a:xfrm>
              <a:off x="1234257" y="6390274"/>
              <a:ext cx="474626" cy="474626"/>
            </a:xfrm>
            <a:prstGeom prst="roundRect">
              <a:avLst/>
            </a:prstGeom>
            <a:solidFill>
              <a:srgbClr val="966BA3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>
              <a:off x="1805761" y="6390402"/>
              <a:ext cx="474626" cy="474626"/>
            </a:xfrm>
            <a:prstGeom prst="roundRect">
              <a:avLst/>
            </a:prstGeom>
            <a:solidFill>
              <a:srgbClr val="D3BFC0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48"/>
          <p:cNvGrpSpPr/>
          <p:nvPr/>
        </p:nvGrpSpPr>
        <p:grpSpPr>
          <a:xfrm>
            <a:off x="7775577" y="1791470"/>
            <a:ext cx="3962335" cy="1708652"/>
            <a:chOff x="10944289" y="3567907"/>
            <a:chExt cx="3962335" cy="1708652"/>
          </a:xfrm>
        </p:grpSpPr>
        <p:sp>
          <p:nvSpPr>
            <p:cNvPr id="45" name="Заголовок 1"/>
            <p:cNvSpPr txBox="1">
              <a:spLocks/>
            </p:cNvSpPr>
            <p:nvPr/>
          </p:nvSpPr>
          <p:spPr>
            <a:xfrm>
              <a:off x="11418915" y="3567907"/>
              <a:ext cx="3487709" cy="1708652"/>
            </a:xfrm>
            <a:prstGeom prst="rect">
              <a:avLst/>
            </a:prstGeom>
          </p:spPr>
          <p:txBody>
            <a:bodyPr vert="horz" lIns="104318" tIns="52160" rIns="104318" bIns="5216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6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Машины</a:t>
              </a:r>
              <a:r>
                <a:rPr lang="en-US" sz="16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: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Ограждения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Ограничение въезда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Переходы</a:t>
              </a:r>
            </a:p>
            <a:p>
              <a:pPr>
                <a:buFontTx/>
                <a:buChar char="-"/>
              </a:pPr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Знаки, световая </a:t>
              </a:r>
              <a:endParaRPr lang="en-US" sz="16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сигнализация</a:t>
              </a:r>
              <a:endParaRPr lang="ru-RU" sz="2700" dirty="0"/>
            </a:p>
          </p:txBody>
        </p:sp>
        <p:sp>
          <p:nvSpPr>
            <p:cNvPr id="48" name="Скругленный прямоугольник 47"/>
            <p:cNvSpPr/>
            <p:nvPr/>
          </p:nvSpPr>
          <p:spPr>
            <a:xfrm>
              <a:off x="10944289" y="3776361"/>
              <a:ext cx="474626" cy="474626"/>
            </a:xfrm>
            <a:prstGeom prst="roundRect">
              <a:avLst/>
            </a:prstGeom>
            <a:solidFill>
              <a:srgbClr val="D3BFC0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51"/>
          <p:cNvGrpSpPr/>
          <p:nvPr/>
        </p:nvGrpSpPr>
        <p:grpSpPr>
          <a:xfrm>
            <a:off x="11522152" y="2672857"/>
            <a:ext cx="3060511" cy="2345673"/>
            <a:chOff x="11516336" y="2904805"/>
            <a:chExt cx="3060511" cy="2345673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516336" y="3360035"/>
              <a:ext cx="3060511" cy="1890443"/>
            </a:xfrm>
            <a:prstGeom prst="rect">
              <a:avLst/>
            </a:prstGeom>
          </p:spPr>
          <p:txBody>
            <a:bodyPr wrap="square" lIns="104318" tIns="52160" rIns="104318" bIns="52160">
              <a:spAutoFit/>
            </a:bodyPr>
            <a:lstStyle/>
            <a:p>
              <a:r>
                <a:rPr lang="ru-RU" b="1" dirty="0" smtClean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Взрослые</a:t>
              </a:r>
              <a:r>
                <a:rPr lang="en-US" b="1" dirty="0" smtClean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:</a:t>
              </a:r>
            </a:p>
            <a:p>
              <a:r>
                <a:rPr lang="ru-RU" dirty="0" smtClean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</a:t>
              </a:r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Скамейки</a:t>
              </a:r>
              <a:endPara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</a:t>
              </a:r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Комплексы ГТО</a:t>
              </a:r>
              <a:endPara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Спортивные комплексы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Уличные тренажеры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Беседки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Настольные игры</a:t>
              </a:r>
              <a:endPara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11627412" y="2904805"/>
              <a:ext cx="474626" cy="474626"/>
            </a:xfrm>
            <a:prstGeom prst="roundRect">
              <a:avLst/>
            </a:prstGeom>
            <a:solidFill>
              <a:srgbClr val="88BBBC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Скругленный прямоугольник 49"/>
            <p:cNvSpPr/>
            <p:nvPr/>
          </p:nvSpPr>
          <p:spPr>
            <a:xfrm>
              <a:off x="12235916" y="2904805"/>
              <a:ext cx="474626" cy="474626"/>
            </a:xfrm>
            <a:prstGeom prst="roundRect">
              <a:avLst/>
            </a:prstGeom>
            <a:solidFill>
              <a:srgbClr val="966BA3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Скругленный прямоугольник 50"/>
            <p:cNvSpPr/>
            <p:nvPr/>
          </p:nvSpPr>
          <p:spPr>
            <a:xfrm>
              <a:off x="12807420" y="2904805"/>
              <a:ext cx="474626" cy="474626"/>
            </a:xfrm>
            <a:prstGeom prst="roundRect">
              <a:avLst/>
            </a:prstGeom>
            <a:solidFill>
              <a:srgbClr val="D3BFC0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57"/>
          <p:cNvGrpSpPr/>
          <p:nvPr/>
        </p:nvGrpSpPr>
        <p:grpSpPr>
          <a:xfrm>
            <a:off x="6531929" y="5277728"/>
            <a:ext cx="2487295" cy="2010836"/>
            <a:chOff x="12490484" y="7435072"/>
            <a:chExt cx="3024137" cy="2683792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12490484" y="7435072"/>
              <a:ext cx="474626" cy="474626"/>
            </a:xfrm>
            <a:prstGeom prst="roundRect">
              <a:avLst/>
            </a:prstGeom>
            <a:solidFill>
              <a:srgbClr val="D3BFC0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12490484" y="9617952"/>
              <a:ext cx="474626" cy="474626"/>
            </a:xfrm>
            <a:prstGeom prst="roundRect">
              <a:avLst/>
            </a:prstGeom>
            <a:solidFill>
              <a:srgbClr val="B8C40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2990549" y="9649649"/>
              <a:ext cx="2110209" cy="469215"/>
            </a:xfrm>
            <a:prstGeom prst="rect">
              <a:avLst/>
            </a:prstGeom>
          </p:spPr>
          <p:txBody>
            <a:bodyPr wrap="square" lIns="104318" tIns="52160" rIns="104318" bIns="52160">
              <a:spAutoFit/>
            </a:bodyPr>
            <a:lstStyle/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Природа</a:t>
              </a:r>
              <a:endParaRPr lang="ru-RU" sz="1600" b="1" dirty="0">
                <a:latin typeface="Calibri Light" panose="020F0302020204030204" pitchFamily="34" charset="0"/>
              </a:endParaRP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12490484" y="8546382"/>
              <a:ext cx="474626" cy="474626"/>
            </a:xfrm>
            <a:prstGeom prst="roundRect">
              <a:avLst/>
            </a:prstGeom>
            <a:solidFill>
              <a:srgbClr val="DE6B77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12490484" y="8006576"/>
              <a:ext cx="474626" cy="474626"/>
            </a:xfrm>
            <a:prstGeom prst="roundRect">
              <a:avLst/>
            </a:prstGeom>
            <a:solidFill>
              <a:srgbClr val="966BA3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2990549" y="9162837"/>
              <a:ext cx="1143008" cy="465584"/>
            </a:xfrm>
            <a:prstGeom prst="rect">
              <a:avLst/>
            </a:prstGeom>
          </p:spPr>
          <p:txBody>
            <a:bodyPr wrap="square" lIns="104318" tIns="52160" rIns="104318" bIns="52160">
              <a:spAutoFit/>
            </a:bodyPr>
            <a:lstStyle/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Спорт</a:t>
              </a:r>
              <a:endParaRPr lang="ru-RU" sz="1600" b="1" dirty="0">
                <a:latin typeface="Calibri Light" panose="020F0302020204030204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2990549" y="8583710"/>
              <a:ext cx="1143008" cy="465584"/>
            </a:xfrm>
            <a:prstGeom prst="rect">
              <a:avLst/>
            </a:prstGeom>
          </p:spPr>
          <p:txBody>
            <a:bodyPr wrap="square" lIns="104318" tIns="52160" rIns="104318" bIns="52160">
              <a:spAutoFit/>
            </a:bodyPr>
            <a:lstStyle/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Игра</a:t>
              </a:r>
              <a:endParaRPr lang="ru-RU" sz="1600" b="1" dirty="0">
                <a:latin typeface="Calibri Light" panose="020F0302020204030204" pitchFamily="34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2990549" y="8078013"/>
              <a:ext cx="1143008" cy="465584"/>
            </a:xfrm>
            <a:prstGeom prst="rect">
              <a:avLst/>
            </a:prstGeom>
          </p:spPr>
          <p:txBody>
            <a:bodyPr wrap="square" lIns="104318" tIns="52160" rIns="104318" bIns="52160">
              <a:spAutoFit/>
            </a:bodyPr>
            <a:lstStyle/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Отдых</a:t>
              </a:r>
              <a:endParaRPr lang="ru-RU" sz="1600" b="1" dirty="0">
                <a:latin typeface="Calibri Light" panose="020F0302020204030204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2990548" y="7512140"/>
              <a:ext cx="2524073" cy="469215"/>
            </a:xfrm>
            <a:prstGeom prst="rect">
              <a:avLst/>
            </a:prstGeom>
          </p:spPr>
          <p:txBody>
            <a:bodyPr wrap="square" lIns="104318" tIns="52160" rIns="104318" bIns="52160">
              <a:spAutoFit/>
            </a:bodyPr>
            <a:lstStyle/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Благоустройство</a:t>
              </a:r>
              <a:endParaRPr lang="ru-RU" sz="1600" b="1" dirty="0">
                <a:latin typeface="Calibri Light" panose="020F0302020204030204" pitchFamily="34" charset="0"/>
              </a:endParaRPr>
            </a:p>
          </p:txBody>
        </p:sp>
        <p:sp>
          <p:nvSpPr>
            <p:cNvPr id="46" name="Скругленный прямоугольник 45"/>
            <p:cNvSpPr/>
            <p:nvPr/>
          </p:nvSpPr>
          <p:spPr>
            <a:xfrm>
              <a:off x="12490484" y="9078146"/>
              <a:ext cx="474626" cy="474626"/>
            </a:xfrm>
            <a:prstGeom prst="roundRect">
              <a:avLst/>
            </a:prstGeom>
            <a:solidFill>
              <a:srgbClr val="88BBBC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55"/>
          <p:cNvGrpSpPr/>
          <p:nvPr/>
        </p:nvGrpSpPr>
        <p:grpSpPr>
          <a:xfrm>
            <a:off x="952151" y="5797829"/>
            <a:ext cx="3394401" cy="2868029"/>
            <a:chOff x="11418915" y="4800459"/>
            <a:chExt cx="3394401" cy="2868029"/>
          </a:xfrm>
        </p:grpSpPr>
        <p:sp>
          <p:nvSpPr>
            <p:cNvPr id="41" name="Заголовок 1"/>
            <p:cNvSpPr txBox="1">
              <a:spLocks/>
            </p:cNvSpPr>
            <p:nvPr/>
          </p:nvSpPr>
          <p:spPr>
            <a:xfrm>
              <a:off x="11418915" y="4963448"/>
              <a:ext cx="3394401" cy="2705040"/>
            </a:xfrm>
            <a:prstGeom prst="rect">
              <a:avLst/>
            </a:prstGeom>
          </p:spPr>
          <p:txBody>
            <a:bodyPr vert="horz" lIns="104318" tIns="52160" rIns="104318" bIns="5216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6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Дети</a:t>
              </a:r>
              <a:r>
                <a:rPr lang="en-US" sz="16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:</a:t>
              </a:r>
              <a:endParaRPr lang="ru-RU" sz="1600" b="1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0-7 лет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Детские комплексы, 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г</a:t>
              </a:r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орки, песочницы</a:t>
              </a:r>
            </a:p>
            <a:p>
              <a:endPara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7-14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Детские </a:t>
              </a:r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комплексы </a:t>
              </a:r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/>
              </a:r>
              <a:b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</a:br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Спортивные  комплексы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Настольные игры</a:t>
              </a:r>
              <a:endPara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47" name="Скругленный прямоугольник 46"/>
            <p:cNvSpPr/>
            <p:nvPr/>
          </p:nvSpPr>
          <p:spPr>
            <a:xfrm>
              <a:off x="11507335" y="4800459"/>
              <a:ext cx="474626" cy="474626"/>
            </a:xfrm>
            <a:prstGeom prst="roundRect">
              <a:avLst/>
            </a:prstGeom>
            <a:solidFill>
              <a:srgbClr val="DE6B77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54"/>
          <p:cNvGrpSpPr/>
          <p:nvPr/>
        </p:nvGrpSpPr>
        <p:grpSpPr>
          <a:xfrm>
            <a:off x="1925587" y="8599907"/>
            <a:ext cx="2880566" cy="1529949"/>
            <a:chOff x="774652" y="8262577"/>
            <a:chExt cx="2880566" cy="152994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74652" y="8702302"/>
              <a:ext cx="2880566" cy="1090224"/>
            </a:xfrm>
            <a:prstGeom prst="rect">
              <a:avLst/>
            </a:prstGeom>
          </p:spPr>
          <p:txBody>
            <a:bodyPr wrap="square" lIns="104318" tIns="52160" rIns="104318" bIns="52160">
              <a:spAutoFit/>
            </a:bodyPr>
            <a:lstStyle/>
            <a:p>
              <a:r>
                <a:rPr lang="ru-RU" sz="16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ru-RU" sz="16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Семья с детьми</a:t>
              </a:r>
              <a:r>
                <a:rPr lang="en-US" sz="16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: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</a:t>
              </a:r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Скамейки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</a:t>
              </a:r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Беседки</a:t>
              </a:r>
              <a:endPara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endParaRPr lang="ru-RU" sz="1600" b="1" dirty="0">
                <a:latin typeface="Calibri Light" panose="020F0302020204030204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917544" y="8262577"/>
              <a:ext cx="474626" cy="474626"/>
            </a:xfrm>
            <a:prstGeom prst="roundRect">
              <a:avLst/>
            </a:prstGeom>
            <a:solidFill>
              <a:srgbClr val="DE6B77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>
              <a:off x="1495440" y="8262577"/>
              <a:ext cx="474626" cy="474626"/>
            </a:xfrm>
            <a:prstGeom prst="roundRect">
              <a:avLst/>
            </a:prstGeom>
            <a:solidFill>
              <a:srgbClr val="966BA3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Скругленный прямоугольник 53"/>
            <p:cNvSpPr/>
            <p:nvPr/>
          </p:nvSpPr>
          <p:spPr>
            <a:xfrm>
              <a:off x="2066944" y="8262577"/>
              <a:ext cx="474626" cy="474626"/>
            </a:xfrm>
            <a:prstGeom prst="roundRect">
              <a:avLst/>
            </a:prstGeom>
            <a:solidFill>
              <a:srgbClr val="D3BFC0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9" name="Прямоугольник 58"/>
          <p:cNvSpPr/>
          <p:nvPr/>
        </p:nvSpPr>
        <p:spPr>
          <a:xfrm>
            <a:off x="4968974" y="7554745"/>
            <a:ext cx="4193492" cy="382324"/>
          </a:xfrm>
          <a:prstGeom prst="rect">
            <a:avLst/>
          </a:prstGeom>
        </p:spPr>
        <p:txBody>
          <a:bodyPr wrap="square" lIns="104303" tIns="52153" rIns="104303" bIns="52153">
            <a:spAutoFit/>
          </a:bodyPr>
          <a:lstStyle/>
          <a:p>
            <a:pPr algn="ctr">
              <a:spcAft>
                <a:spcPts val="2054"/>
              </a:spcAft>
            </a:pPr>
            <a:r>
              <a:rPr lang="ru-RU" b="1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Общедворовое</a:t>
            </a:r>
            <a:r>
              <a:rPr lang="ru-RU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пространство</a:t>
            </a:r>
            <a:endParaRPr lang="ru-RU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774785" y="291273"/>
            <a:ext cx="11930146" cy="58476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Принцип планирования дворовых пространств </a:t>
            </a:r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846223" y="1005653"/>
            <a:ext cx="11707377" cy="81559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>
              <a:lnSpc>
                <a:spcPct val="50000"/>
              </a:lnSpc>
              <a:spcAft>
                <a:spcPts val="1799"/>
              </a:spcAft>
            </a:pP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– индивидуальное наполнение различными</a:t>
            </a:r>
          </a:p>
          <a:p>
            <a:pPr algn="ctr">
              <a:lnSpc>
                <a:spcPct val="50000"/>
              </a:lnSpc>
              <a:spcAft>
                <a:spcPts val="1799"/>
              </a:spcAft>
            </a:pP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 функциями, руководствуясь потребностями жителей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69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grpSp>
        <p:nvGrpSpPr>
          <p:cNvPr id="55" name="Группа 48"/>
          <p:cNvGrpSpPr/>
          <p:nvPr/>
        </p:nvGrpSpPr>
        <p:grpSpPr>
          <a:xfrm>
            <a:off x="10849679" y="7898636"/>
            <a:ext cx="3068694" cy="3647391"/>
            <a:chOff x="532597" y="6390274"/>
            <a:chExt cx="3068694" cy="3647391"/>
          </a:xfrm>
        </p:grpSpPr>
        <p:sp>
          <p:nvSpPr>
            <p:cNvPr id="56" name="Заголовок 1"/>
            <p:cNvSpPr txBox="1">
              <a:spLocks/>
            </p:cNvSpPr>
            <p:nvPr/>
          </p:nvSpPr>
          <p:spPr>
            <a:xfrm>
              <a:off x="532597" y="7011111"/>
              <a:ext cx="3068694" cy="3026554"/>
            </a:xfrm>
            <a:prstGeom prst="rect">
              <a:avLst/>
            </a:prstGeom>
          </p:spPr>
          <p:txBody>
            <a:bodyPr vert="horz" lIns="104318" tIns="52160" rIns="104318" bIns="5216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6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Маломобильные </a:t>
              </a:r>
            </a:p>
            <a:p>
              <a:r>
                <a:rPr lang="ru-RU" sz="16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группы населения </a:t>
              </a:r>
              <a:r>
                <a:rPr lang="en-US" sz="16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:</a:t>
              </a:r>
              <a:endParaRPr lang="ru-RU" sz="1600" b="1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Пандусы</a:t>
              </a:r>
              <a:endPara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Беседки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Настольные игры</a:t>
              </a:r>
            </a:p>
            <a:p>
              <a:r>
                <a:rPr lang="ru-RU" sz="16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Специализированные площадки</a:t>
              </a:r>
              <a:endPara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endParaRPr lang="ru-RU" sz="1600" b="1" dirty="0">
                <a:latin typeface="Calibri Light" panose="020F0302020204030204" pitchFamily="34" charset="0"/>
              </a:endParaRPr>
            </a:p>
            <a:p>
              <a:endParaRPr lang="ru-RU" sz="1600" b="1" dirty="0">
                <a:latin typeface="Calibri Light" panose="020F0302020204030204" pitchFamily="34" charset="0"/>
              </a:endParaRPr>
            </a:p>
            <a:p>
              <a:r>
                <a:rPr lang="ru-RU" sz="1600" b="1" dirty="0"/>
                <a:t/>
              </a:r>
              <a:br>
                <a:rPr lang="ru-RU" sz="1600" b="1" dirty="0"/>
              </a:br>
              <a:endParaRPr lang="ru-RU" sz="1600" b="1" dirty="0"/>
            </a:p>
            <a:p>
              <a:endParaRPr lang="ru-RU" sz="1600" b="1" dirty="0"/>
            </a:p>
            <a:p>
              <a:endParaRPr lang="ru-RU" sz="2700" dirty="0"/>
            </a:p>
          </p:txBody>
        </p:sp>
        <p:sp>
          <p:nvSpPr>
            <p:cNvPr id="58" name="Скругленный прямоугольник 57"/>
            <p:cNvSpPr/>
            <p:nvPr/>
          </p:nvSpPr>
          <p:spPr>
            <a:xfrm>
              <a:off x="662753" y="6390274"/>
              <a:ext cx="474626" cy="474626"/>
            </a:xfrm>
            <a:prstGeom prst="roundRect">
              <a:avLst/>
            </a:prstGeom>
            <a:solidFill>
              <a:srgbClr val="B8C40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1234257" y="6390274"/>
              <a:ext cx="474626" cy="474626"/>
            </a:xfrm>
            <a:prstGeom prst="roundRect">
              <a:avLst/>
            </a:prstGeom>
            <a:solidFill>
              <a:srgbClr val="966BA3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1805761" y="6390402"/>
              <a:ext cx="474626" cy="474626"/>
            </a:xfrm>
            <a:prstGeom prst="roundRect">
              <a:avLst/>
            </a:prstGeom>
            <a:solidFill>
              <a:srgbClr val="D3BFC0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Прямоугольник 59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38" y="6206576"/>
            <a:ext cx="1800000" cy="169206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46" y="3866326"/>
            <a:ext cx="1787573" cy="183600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106" y="3084131"/>
            <a:ext cx="1800001" cy="1800000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505" y="8301339"/>
            <a:ext cx="2353463" cy="180000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930" y="5744005"/>
            <a:ext cx="1800001" cy="180000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533" y="2933699"/>
            <a:ext cx="1642264" cy="1736672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21" y="2890429"/>
            <a:ext cx="1343206" cy="1353654"/>
          </a:xfrm>
          <a:prstGeom prst="rect">
            <a:avLst/>
          </a:prstGeom>
        </p:spPr>
      </p:pic>
      <p:pic>
        <p:nvPicPr>
          <p:cNvPr id="1026" name="Picture 2" descr="http://www.pfrf.ru/files/branches/hmao/logoS/123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373" y="8364652"/>
            <a:ext cx="3507188" cy="151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8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Проект строй\Формирование комфортной городской среды\подборка оборудование\medium_1318503410_839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3674" y="2291537"/>
            <a:ext cx="1419224" cy="1419224"/>
          </a:xfrm>
          <a:prstGeom prst="rect">
            <a:avLst/>
          </a:prstGeom>
          <a:noFill/>
        </p:spPr>
      </p:pic>
      <p:pic>
        <p:nvPicPr>
          <p:cNvPr id="216" name="Рисунок 2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69703" y="5901855"/>
            <a:ext cx="992220" cy="1059162"/>
          </a:xfrm>
          <a:prstGeom prst="rect">
            <a:avLst/>
          </a:prstGeom>
        </p:spPr>
      </p:pic>
      <p:pic>
        <p:nvPicPr>
          <p:cNvPr id="8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pic>
        <p:nvPicPr>
          <p:cNvPr id="101" name="Picture 45" descr="D:\Проект строй\Формирование комфортной городской среды\подборка оборудование\!купамв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98015" y="5824539"/>
            <a:ext cx="163512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44" descr="D:\Проект строй\Формирование комфортной городской среды\подборка оборудование\!!ывамчс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6038" y="5824538"/>
            <a:ext cx="1528762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42" descr="D:\Проект строй\Формирование комфортной городской среды\подборка оборудование\4322-s1-kartochka-tovara_400_400_5_1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89388" y="5666595"/>
            <a:ext cx="1341437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Picture 32" descr="D:\Проект строй\Формирование комфортной городской среды\подборка оборудование\006453_kartochka_tovara_400_400_5_10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60825" y="7345364"/>
            <a:ext cx="12700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Picture 21" descr="D:\Проект строй\Формирование комфортной городской среды\подборка оборудование\!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70788" y="9146458"/>
            <a:ext cx="183356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" name="Прямоугольник 45"/>
          <p:cNvSpPr>
            <a:spLocks noChangeArrowheads="1"/>
          </p:cNvSpPr>
          <p:nvPr/>
        </p:nvSpPr>
        <p:spPr bwMode="auto">
          <a:xfrm>
            <a:off x="7477126" y="2201863"/>
            <a:ext cx="1870073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Освещение</a:t>
            </a:r>
          </a:p>
        </p:txBody>
      </p:sp>
      <p:pic>
        <p:nvPicPr>
          <p:cNvPr id="121" name="Picture 6" descr="D:\Проект строй\Формирование комфортной городской среды\подборка оборудование\go16-300x200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46486" y="2505851"/>
            <a:ext cx="1643063" cy="109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" name="Picture 5" descr="D:\Проект строй\Формирование комфортной городской среды\подборка оборудование\003531-kartochka-tovara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89139" y="2513014"/>
            <a:ext cx="921531" cy="92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" name="Picture 11" descr="D:\Проект строй\Формирование комфортной городской среды\текстуры\Новая папка\!ПЛИТКА_111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64330" y="2905666"/>
            <a:ext cx="739280" cy="74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" name="Picture 4" descr="D:\Проект строй\Формирование комфортной городской среды\аналоги\Без имени-1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03450" y="4005264"/>
            <a:ext cx="1357313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" name="Picture 2" descr="D:\Проект строй\Формирование комфортной городской среды\подборка оборудование\002205_kartochka_tovara_400_400_5_10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133427" y="2138332"/>
            <a:ext cx="1643074" cy="16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" name="Прямоугольник 1"/>
          <p:cNvSpPr>
            <a:spLocks noChangeArrowheads="1"/>
          </p:cNvSpPr>
          <p:nvPr/>
        </p:nvSpPr>
        <p:spPr bwMode="auto">
          <a:xfrm>
            <a:off x="239714" y="290514"/>
            <a:ext cx="14882812" cy="59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 eaLnBrk="0" hangingPunct="0"/>
            <a:r>
              <a:rPr lang="ru-RU" sz="3200" b="1" dirty="0">
                <a:latin typeface="Open Sans"/>
                <a:ea typeface="Open Sans"/>
                <a:cs typeface="Open Sans"/>
              </a:rPr>
              <a:t>Элементы наполнения дворовых пространств</a:t>
            </a:r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723901" y="8631239"/>
            <a:ext cx="1181100" cy="1627187"/>
          </a:xfrm>
          <a:prstGeom prst="rect">
            <a:avLst/>
          </a:prstGeom>
          <a:solidFill>
            <a:srgbClr val="966BA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36" name="Прямоугольник 135"/>
          <p:cNvSpPr/>
          <p:nvPr/>
        </p:nvSpPr>
        <p:spPr>
          <a:xfrm>
            <a:off x="723901" y="7002463"/>
            <a:ext cx="1181100" cy="1628775"/>
          </a:xfrm>
          <a:prstGeom prst="rect">
            <a:avLst/>
          </a:prstGeom>
          <a:solidFill>
            <a:srgbClr val="88BBB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38" name="Прямоугольник 137"/>
          <p:cNvSpPr/>
          <p:nvPr/>
        </p:nvSpPr>
        <p:spPr>
          <a:xfrm>
            <a:off x="720726" y="5375275"/>
            <a:ext cx="1184275" cy="1627188"/>
          </a:xfrm>
          <a:prstGeom prst="rect">
            <a:avLst/>
          </a:prstGeom>
          <a:solidFill>
            <a:srgbClr val="DE6B7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39" name="Прямоугольник 138"/>
          <p:cNvSpPr/>
          <p:nvPr/>
        </p:nvSpPr>
        <p:spPr>
          <a:xfrm>
            <a:off x="720726" y="3746500"/>
            <a:ext cx="1184275" cy="1628775"/>
          </a:xfrm>
          <a:prstGeom prst="rect">
            <a:avLst/>
          </a:prstGeom>
          <a:solidFill>
            <a:srgbClr val="B8C40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0" name="Прямоугольник 139"/>
          <p:cNvSpPr/>
          <p:nvPr/>
        </p:nvSpPr>
        <p:spPr>
          <a:xfrm>
            <a:off x="720726" y="2119314"/>
            <a:ext cx="1184275" cy="1627187"/>
          </a:xfrm>
          <a:prstGeom prst="rect">
            <a:avLst/>
          </a:prstGeom>
          <a:solidFill>
            <a:srgbClr val="D3BFC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1" name="Прямоугольник 9"/>
          <p:cNvSpPr>
            <a:spLocks noChangeArrowheads="1"/>
          </p:cNvSpPr>
          <p:nvPr/>
        </p:nvSpPr>
        <p:spPr bwMode="auto">
          <a:xfrm>
            <a:off x="638175" y="2120900"/>
            <a:ext cx="1422400" cy="62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latin typeface="Open Sans"/>
                <a:ea typeface="Open Sans"/>
                <a:cs typeface="Open Sans"/>
              </a:rPr>
              <a:t>+</a:t>
            </a:r>
            <a:r>
              <a:rPr lang="ru-RU" sz="1600" dirty="0">
                <a:latin typeface="Open Sans"/>
                <a:ea typeface="Open Sans"/>
                <a:cs typeface="Open Sans"/>
              </a:rPr>
              <a:t>Благо-</a:t>
            </a:r>
            <a:endParaRPr lang="ru-RU" sz="1600" dirty="0">
              <a:latin typeface="Open Sans"/>
              <a:ea typeface="Open Sans"/>
              <a:cs typeface="Open Sans"/>
            </a:endParaRPr>
          </a:p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устройство</a:t>
            </a:r>
          </a:p>
        </p:txBody>
      </p:sp>
      <p:sp>
        <p:nvSpPr>
          <p:cNvPr id="142" name="Прямоугольник 10"/>
          <p:cNvSpPr>
            <a:spLocks noChangeArrowheads="1"/>
          </p:cNvSpPr>
          <p:nvPr/>
        </p:nvSpPr>
        <p:spPr bwMode="auto">
          <a:xfrm>
            <a:off x="638177" y="3763962"/>
            <a:ext cx="1138747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+</a:t>
            </a:r>
            <a:r>
              <a:rPr lang="ru-RU" sz="1600" dirty="0">
                <a:latin typeface="Open Sans"/>
                <a:ea typeface="Open Sans"/>
                <a:cs typeface="Open Sans"/>
              </a:rPr>
              <a:t>Природа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43" name="Прямоугольник 11"/>
          <p:cNvSpPr>
            <a:spLocks noChangeArrowheads="1"/>
          </p:cNvSpPr>
          <p:nvPr/>
        </p:nvSpPr>
        <p:spPr bwMode="auto">
          <a:xfrm>
            <a:off x="638177" y="5364162"/>
            <a:ext cx="755309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+Игра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44" name="Прямоугольник 12"/>
          <p:cNvSpPr>
            <a:spLocks noChangeArrowheads="1"/>
          </p:cNvSpPr>
          <p:nvPr/>
        </p:nvSpPr>
        <p:spPr bwMode="auto">
          <a:xfrm>
            <a:off x="638175" y="7007225"/>
            <a:ext cx="88066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+</a:t>
            </a:r>
            <a:r>
              <a:rPr lang="ru-RU" sz="1600" dirty="0">
                <a:latin typeface="Open Sans"/>
                <a:ea typeface="Open Sans"/>
                <a:cs typeface="Open Sans"/>
              </a:rPr>
              <a:t>Спорт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45" name="Прямоугольник 13"/>
          <p:cNvSpPr>
            <a:spLocks noChangeArrowheads="1"/>
          </p:cNvSpPr>
          <p:nvPr/>
        </p:nvSpPr>
        <p:spPr bwMode="auto">
          <a:xfrm>
            <a:off x="631825" y="8650288"/>
            <a:ext cx="923240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+Отдых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1911352" y="8631239"/>
            <a:ext cx="12995275" cy="16287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7" name="Прямоугольник 146"/>
          <p:cNvSpPr/>
          <p:nvPr/>
        </p:nvSpPr>
        <p:spPr>
          <a:xfrm>
            <a:off x="1911352" y="7004050"/>
            <a:ext cx="12995275" cy="162718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8" name="Прямоугольник 147"/>
          <p:cNvSpPr/>
          <p:nvPr/>
        </p:nvSpPr>
        <p:spPr>
          <a:xfrm>
            <a:off x="1903413" y="5375276"/>
            <a:ext cx="13003212" cy="16287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9" name="Прямоугольник 148"/>
          <p:cNvSpPr/>
          <p:nvPr/>
        </p:nvSpPr>
        <p:spPr>
          <a:xfrm>
            <a:off x="1903413" y="3735388"/>
            <a:ext cx="13003212" cy="16287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50" name="Прямоугольник 149"/>
          <p:cNvSpPr/>
          <p:nvPr/>
        </p:nvSpPr>
        <p:spPr>
          <a:xfrm>
            <a:off x="1911352" y="2119314"/>
            <a:ext cx="12995275" cy="16287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51" name="Прямоугольник 41"/>
          <p:cNvSpPr>
            <a:spLocks noChangeArrowheads="1"/>
          </p:cNvSpPr>
          <p:nvPr/>
        </p:nvSpPr>
        <p:spPr bwMode="auto">
          <a:xfrm>
            <a:off x="9347213" y="8721726"/>
            <a:ext cx="1857387" cy="42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Площадка для </a:t>
            </a:r>
          </a:p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выгула собак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52" name="Прямоугольник 42"/>
          <p:cNvSpPr>
            <a:spLocks noChangeArrowheads="1"/>
          </p:cNvSpPr>
          <p:nvPr/>
        </p:nvSpPr>
        <p:spPr bwMode="auto">
          <a:xfrm>
            <a:off x="1917369" y="2194106"/>
            <a:ext cx="1851358" cy="38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400" dirty="0">
                <a:latin typeface="Open Sans"/>
                <a:ea typeface="Open Sans"/>
                <a:cs typeface="Open Sans"/>
              </a:rPr>
              <a:t>Разные </a:t>
            </a:r>
            <a:r>
              <a:rPr lang="ru-RU" sz="1400" dirty="0">
                <a:latin typeface="Open Sans"/>
                <a:ea typeface="Open Sans"/>
                <a:cs typeface="Open Sans"/>
              </a:rPr>
              <a:t>виды </a:t>
            </a:r>
          </a:p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400" dirty="0">
                <a:latin typeface="Open Sans"/>
                <a:ea typeface="Open Sans"/>
                <a:cs typeface="Open Sans"/>
              </a:rPr>
              <a:t>мощения</a:t>
            </a:r>
            <a:endParaRPr lang="ru-RU" sz="14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53" name="Прямоугольник 43"/>
          <p:cNvSpPr>
            <a:spLocks noChangeArrowheads="1"/>
          </p:cNvSpPr>
          <p:nvPr/>
        </p:nvSpPr>
        <p:spPr bwMode="auto">
          <a:xfrm>
            <a:off x="5638800" y="2148660"/>
            <a:ext cx="1844675" cy="42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Благоустройство </a:t>
            </a:r>
          </a:p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входных групп</a:t>
            </a:r>
          </a:p>
        </p:txBody>
      </p:sp>
      <p:sp>
        <p:nvSpPr>
          <p:cNvPr id="154" name="Прямоугольник 44"/>
          <p:cNvSpPr>
            <a:spLocks noChangeArrowheads="1"/>
          </p:cNvSpPr>
          <p:nvPr/>
        </p:nvSpPr>
        <p:spPr bwMode="auto">
          <a:xfrm>
            <a:off x="3768725" y="2197100"/>
            <a:ext cx="1870075" cy="42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Ограждение </a:t>
            </a:r>
          </a:p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оцинкованное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55" name="Прямоугольник 46"/>
          <p:cNvSpPr>
            <a:spLocks noChangeArrowheads="1"/>
          </p:cNvSpPr>
          <p:nvPr/>
        </p:nvSpPr>
        <p:spPr bwMode="auto">
          <a:xfrm>
            <a:off x="13049252" y="8720957"/>
            <a:ext cx="1857375" cy="42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Ограничители</a:t>
            </a:r>
            <a:endParaRPr lang="ru-RU" sz="1600" dirty="0">
              <a:latin typeface="Open Sans"/>
              <a:ea typeface="Open Sans"/>
              <a:cs typeface="Open Sans"/>
            </a:endParaRPr>
          </a:p>
          <a:p>
            <a:pPr defTabSz="799987">
              <a:lnSpc>
                <a:spcPct val="50000"/>
              </a:lnSpc>
              <a:spcAft>
                <a:spcPct val="35000"/>
              </a:spcAft>
            </a:pP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56" name="Прямоугольник 47"/>
          <p:cNvSpPr>
            <a:spLocks noChangeArrowheads="1"/>
          </p:cNvSpPr>
          <p:nvPr/>
        </p:nvSpPr>
        <p:spPr bwMode="auto">
          <a:xfrm>
            <a:off x="1911350" y="3790950"/>
            <a:ext cx="1870075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Ландшафт</a:t>
            </a:r>
          </a:p>
        </p:txBody>
      </p:sp>
      <p:sp>
        <p:nvSpPr>
          <p:cNvPr id="157" name="Прямоугольник 48"/>
          <p:cNvSpPr>
            <a:spLocks noChangeArrowheads="1"/>
          </p:cNvSpPr>
          <p:nvPr/>
        </p:nvSpPr>
        <p:spPr bwMode="auto">
          <a:xfrm>
            <a:off x="3768726" y="3790950"/>
            <a:ext cx="1857375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Кустарники</a:t>
            </a:r>
          </a:p>
        </p:txBody>
      </p:sp>
      <p:sp>
        <p:nvSpPr>
          <p:cNvPr id="158" name="Прямоугольник 49"/>
          <p:cNvSpPr>
            <a:spLocks noChangeArrowheads="1"/>
          </p:cNvSpPr>
          <p:nvPr/>
        </p:nvSpPr>
        <p:spPr bwMode="auto">
          <a:xfrm>
            <a:off x="5626102" y="3800475"/>
            <a:ext cx="1851024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Цветы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59" name="Прямоугольник 51"/>
          <p:cNvSpPr>
            <a:spLocks noChangeArrowheads="1"/>
          </p:cNvSpPr>
          <p:nvPr/>
        </p:nvSpPr>
        <p:spPr bwMode="auto">
          <a:xfrm>
            <a:off x="9334501" y="3791735"/>
            <a:ext cx="1870099" cy="42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Декоративные</a:t>
            </a:r>
          </a:p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 ограждени</a:t>
            </a:r>
            <a:r>
              <a:rPr lang="ru-RU" sz="1600" dirty="0">
                <a:latin typeface="Open Sans"/>
                <a:ea typeface="Open Sans"/>
                <a:cs typeface="Open Sans"/>
              </a:rPr>
              <a:t>я</a:t>
            </a:r>
          </a:p>
        </p:txBody>
      </p:sp>
      <p:sp>
        <p:nvSpPr>
          <p:cNvPr id="160" name="Прямоугольник 53"/>
          <p:cNvSpPr>
            <a:spLocks noChangeArrowheads="1"/>
          </p:cNvSpPr>
          <p:nvPr/>
        </p:nvSpPr>
        <p:spPr bwMode="auto">
          <a:xfrm>
            <a:off x="2417727" y="8721724"/>
            <a:ext cx="904067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Скамьи</a:t>
            </a:r>
          </a:p>
        </p:txBody>
      </p:sp>
      <p:sp>
        <p:nvSpPr>
          <p:cNvPr id="161" name="Прямоугольник 54"/>
          <p:cNvSpPr>
            <a:spLocks noChangeArrowheads="1"/>
          </p:cNvSpPr>
          <p:nvPr/>
        </p:nvSpPr>
        <p:spPr bwMode="auto">
          <a:xfrm>
            <a:off x="4203676" y="8721724"/>
            <a:ext cx="970432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Беседки</a:t>
            </a:r>
          </a:p>
        </p:txBody>
      </p:sp>
      <p:sp>
        <p:nvSpPr>
          <p:cNvPr id="162" name="Прямоугольник 55"/>
          <p:cNvSpPr>
            <a:spLocks noChangeArrowheads="1"/>
          </p:cNvSpPr>
          <p:nvPr/>
        </p:nvSpPr>
        <p:spPr bwMode="auto">
          <a:xfrm>
            <a:off x="11204600" y="8738445"/>
            <a:ext cx="1857434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Мангал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63" name="Прямоугольник 59"/>
          <p:cNvSpPr>
            <a:spLocks noChangeArrowheads="1"/>
          </p:cNvSpPr>
          <p:nvPr/>
        </p:nvSpPr>
        <p:spPr bwMode="auto">
          <a:xfrm>
            <a:off x="11444289" y="2201864"/>
            <a:ext cx="184704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64" name="Прямоугольник 163"/>
          <p:cNvSpPr/>
          <p:nvPr/>
        </p:nvSpPr>
        <p:spPr>
          <a:xfrm>
            <a:off x="1911352" y="2119313"/>
            <a:ext cx="1857375" cy="81407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3768726" y="2119313"/>
            <a:ext cx="1857375" cy="81407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5626101" y="2119313"/>
            <a:ext cx="1857375" cy="81422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7477126" y="2117725"/>
            <a:ext cx="1857375" cy="814228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>
            <a:off x="9334501" y="2117725"/>
            <a:ext cx="1857375" cy="814228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169" name="Прямоугольник 168"/>
          <p:cNvSpPr/>
          <p:nvPr/>
        </p:nvSpPr>
        <p:spPr>
          <a:xfrm>
            <a:off x="11191876" y="2119313"/>
            <a:ext cx="1857375" cy="81407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170" name="Прямоугольник 169"/>
          <p:cNvSpPr/>
          <p:nvPr/>
        </p:nvSpPr>
        <p:spPr>
          <a:xfrm>
            <a:off x="13049252" y="2119315"/>
            <a:ext cx="1857375" cy="814228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171" name="Picture 7" descr="D:\Проект строй\Формирование комфортной городской среды\подборка оборудование\Slider-1-1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989138" y="7507288"/>
            <a:ext cx="175101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Picture 19" descr="D:\Проект строй\Формирование комфортной городской среды\подборка оборудование\ef7b55a5268ca21f770475c42f2bf5b8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3251482" y="8985810"/>
            <a:ext cx="1453581" cy="120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Picture 22" descr="D:\Проект строй\Формирование комфортной городской среды\подборка оборудование\77f009ee8f9db3efd556cae0e4e5f08b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652417" y="2648727"/>
            <a:ext cx="1773909" cy="99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Picture 23" descr="D:\Проект строй\Формирование комфортной городской среды\подборка оборудование\eli7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203701" y="4025899"/>
            <a:ext cx="10001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Picture 24" descr="D:\Проект строй\Формирование комфортной городской среды\подборка оборудование\127728019_RRRRRyo5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042026" y="4011613"/>
            <a:ext cx="1019175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" name="Picture 26" descr="D:\Проект строй\Формирование комфортной городской среды\текстуры\!трава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603339" y="4162815"/>
            <a:ext cx="1591462" cy="105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" name="Picture 27" descr="D:\Проект строй\Формирование комфортной городской среды\подборка оборудование\vazony-svoimi-rukami-3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9604376" y="4164831"/>
            <a:ext cx="1463674" cy="106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" name="Прямоугольник 93"/>
          <p:cNvSpPr>
            <a:spLocks noChangeArrowheads="1"/>
          </p:cNvSpPr>
          <p:nvPr/>
        </p:nvSpPr>
        <p:spPr bwMode="auto">
          <a:xfrm>
            <a:off x="1911352" y="5435599"/>
            <a:ext cx="1857375" cy="63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Детский </a:t>
            </a:r>
          </a:p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обучающий </a:t>
            </a:r>
            <a:endParaRPr lang="ru-RU" sz="1600" dirty="0">
              <a:latin typeface="Open Sans"/>
              <a:ea typeface="Open Sans"/>
              <a:cs typeface="Open Sans"/>
            </a:endParaRPr>
          </a:p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комплекс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83" name="Прямоугольник 95"/>
          <p:cNvSpPr>
            <a:spLocks noChangeArrowheads="1"/>
          </p:cNvSpPr>
          <p:nvPr/>
        </p:nvSpPr>
        <p:spPr bwMode="auto">
          <a:xfrm>
            <a:off x="5648347" y="5443538"/>
            <a:ext cx="1877283" cy="84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Детский игровой </a:t>
            </a:r>
          </a:p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комплекс </a:t>
            </a:r>
            <a:r>
              <a:rPr lang="ru-RU" sz="1600" dirty="0">
                <a:latin typeface="Open Sans"/>
                <a:ea typeface="Open Sans"/>
                <a:cs typeface="Open Sans"/>
              </a:rPr>
              <a:t>под </a:t>
            </a:r>
          </a:p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навесом</a:t>
            </a:r>
          </a:p>
          <a:p>
            <a:pPr defTabSz="799987">
              <a:lnSpc>
                <a:spcPct val="50000"/>
              </a:lnSpc>
              <a:spcAft>
                <a:spcPct val="35000"/>
              </a:spcAft>
            </a:pP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84" name="Прямоугольник 103"/>
          <p:cNvSpPr>
            <a:spLocks noChangeArrowheads="1"/>
          </p:cNvSpPr>
          <p:nvPr/>
        </p:nvSpPr>
        <p:spPr bwMode="auto">
          <a:xfrm>
            <a:off x="3768726" y="5443538"/>
            <a:ext cx="1857375" cy="42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Места общения </a:t>
            </a:r>
          </a:p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детей</a:t>
            </a:r>
          </a:p>
        </p:txBody>
      </p:sp>
      <p:sp>
        <p:nvSpPr>
          <p:cNvPr id="185" name="Прямоугольник 104"/>
          <p:cNvSpPr>
            <a:spLocks noChangeArrowheads="1"/>
          </p:cNvSpPr>
          <p:nvPr/>
        </p:nvSpPr>
        <p:spPr bwMode="auto">
          <a:xfrm>
            <a:off x="7540711" y="5435601"/>
            <a:ext cx="1816304" cy="42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Детский игровой </a:t>
            </a:r>
          </a:p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комплекс  </a:t>
            </a:r>
            <a:r>
              <a:rPr lang="ru-RU" sz="1600" dirty="0">
                <a:latin typeface="Open Sans"/>
                <a:ea typeface="Open Sans"/>
                <a:cs typeface="Open Sans"/>
              </a:rPr>
              <a:t>0+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86" name="Прямоугольник 105"/>
          <p:cNvSpPr>
            <a:spLocks noChangeArrowheads="1"/>
          </p:cNvSpPr>
          <p:nvPr/>
        </p:nvSpPr>
        <p:spPr bwMode="auto">
          <a:xfrm>
            <a:off x="9408830" y="5435601"/>
            <a:ext cx="1816304" cy="42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Детский игровой </a:t>
            </a:r>
          </a:p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комплекс  </a:t>
            </a:r>
            <a:r>
              <a:rPr lang="ru-RU" sz="1600" dirty="0">
                <a:latin typeface="Open Sans"/>
                <a:ea typeface="Open Sans"/>
                <a:cs typeface="Open Sans"/>
              </a:rPr>
              <a:t>7+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87" name="Прямоугольник 106"/>
          <p:cNvSpPr>
            <a:spLocks noChangeArrowheads="1"/>
          </p:cNvSpPr>
          <p:nvPr/>
        </p:nvSpPr>
        <p:spPr bwMode="auto">
          <a:xfrm>
            <a:off x="1905000" y="7086600"/>
            <a:ext cx="1863725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Теннисный стол</a:t>
            </a:r>
          </a:p>
        </p:txBody>
      </p:sp>
      <p:sp>
        <p:nvSpPr>
          <p:cNvPr id="188" name="Прямоугольник 107"/>
          <p:cNvSpPr>
            <a:spLocks noChangeArrowheads="1"/>
          </p:cNvSpPr>
          <p:nvPr/>
        </p:nvSpPr>
        <p:spPr bwMode="auto">
          <a:xfrm>
            <a:off x="3768727" y="6992938"/>
            <a:ext cx="1859060" cy="33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eaLnBrk="0" hangingPunct="0"/>
            <a:r>
              <a:rPr lang="ru-RU" sz="1600" dirty="0">
                <a:latin typeface="Open Sans"/>
                <a:ea typeface="Open Sans"/>
                <a:cs typeface="Open Sans"/>
              </a:rPr>
              <a:t>Оборудование </a:t>
            </a:r>
            <a:endParaRPr lang="en-US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89" name="Прямоугольник 108"/>
          <p:cNvSpPr>
            <a:spLocks noChangeArrowheads="1"/>
          </p:cNvSpPr>
          <p:nvPr/>
        </p:nvSpPr>
        <p:spPr bwMode="auto">
          <a:xfrm>
            <a:off x="5638800" y="7007225"/>
            <a:ext cx="1844675" cy="33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eaLnBrk="0" hangingPunct="0"/>
            <a:r>
              <a:rPr lang="ru-RU" sz="1600" dirty="0">
                <a:latin typeface="Open Sans"/>
                <a:ea typeface="Open Sans"/>
                <a:cs typeface="Open Sans"/>
              </a:rPr>
              <a:t>Тренажеры</a:t>
            </a:r>
            <a:endParaRPr lang="en-US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90" name="Прямоугольник 109"/>
          <p:cNvSpPr>
            <a:spLocks noChangeArrowheads="1"/>
          </p:cNvSpPr>
          <p:nvPr/>
        </p:nvSpPr>
        <p:spPr bwMode="auto">
          <a:xfrm>
            <a:off x="7477126" y="6992938"/>
            <a:ext cx="1941513" cy="33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eaLnBrk="0" hangingPunct="0"/>
            <a:r>
              <a:rPr lang="ru-RU" sz="1600" dirty="0">
                <a:latin typeface="Open Sans"/>
                <a:ea typeface="Open Sans"/>
                <a:cs typeface="Open Sans"/>
              </a:rPr>
              <a:t> Спецтренажёры</a:t>
            </a:r>
            <a:endParaRPr lang="en-US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91" name="Прямоугольник 111"/>
          <p:cNvSpPr>
            <a:spLocks noChangeArrowheads="1"/>
          </p:cNvSpPr>
          <p:nvPr/>
        </p:nvSpPr>
        <p:spPr bwMode="auto">
          <a:xfrm>
            <a:off x="9313863" y="7007225"/>
            <a:ext cx="1862600" cy="33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eaLnBrk="0" hangingPunct="0"/>
            <a:r>
              <a:rPr lang="ru-RU" sz="1600" dirty="0">
                <a:latin typeface="Open Sans"/>
                <a:ea typeface="Open Sans"/>
                <a:cs typeface="Open Sans"/>
              </a:rPr>
              <a:t>Настольные игры</a:t>
            </a:r>
            <a:endParaRPr lang="en-US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92" name="Прямоугольник 112"/>
          <p:cNvSpPr>
            <a:spLocks noChangeArrowheads="1"/>
          </p:cNvSpPr>
          <p:nvPr/>
        </p:nvSpPr>
        <p:spPr bwMode="auto">
          <a:xfrm>
            <a:off x="11185526" y="7007226"/>
            <a:ext cx="1863723" cy="58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eaLnBrk="0" hangingPunct="0"/>
            <a:r>
              <a:rPr lang="ru-RU" sz="1600" dirty="0">
                <a:latin typeface="Open Sans"/>
                <a:ea typeface="Open Sans"/>
                <a:cs typeface="Open Sans"/>
              </a:rPr>
              <a:t>Спортивные </a:t>
            </a:r>
            <a:endParaRPr lang="ru-RU" sz="1600" dirty="0">
              <a:latin typeface="Open Sans"/>
              <a:ea typeface="Open Sans"/>
              <a:cs typeface="Open Sans"/>
            </a:endParaRPr>
          </a:p>
          <a:p>
            <a:pPr algn="ctr" eaLnBrk="0" hangingPunct="0"/>
            <a:r>
              <a:rPr lang="ru-RU" sz="1600" dirty="0">
                <a:latin typeface="Open Sans"/>
                <a:ea typeface="Open Sans"/>
                <a:cs typeface="Open Sans"/>
              </a:rPr>
              <a:t>площадки</a:t>
            </a:r>
            <a:endParaRPr lang="en-US" sz="16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193" name="Picture 28" descr="D:\Проект строй\Формирование комфортной городской среды\подборка оборудование\!10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165851" y="7341418"/>
            <a:ext cx="823908" cy="12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" name="Picture 30" descr="D:\Проект строй\Формирование комфортной городской среды\подборка оборудование\!3.jpg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417727" y="6007101"/>
            <a:ext cx="8461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" name="Прямоугольник 118"/>
          <p:cNvSpPr>
            <a:spLocks noChangeArrowheads="1"/>
          </p:cNvSpPr>
          <p:nvPr/>
        </p:nvSpPr>
        <p:spPr bwMode="auto">
          <a:xfrm>
            <a:off x="9347199" y="2186781"/>
            <a:ext cx="1857401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Урны</a:t>
            </a:r>
          </a:p>
        </p:txBody>
      </p:sp>
      <p:pic>
        <p:nvPicPr>
          <p:cNvPr id="196" name="Picture 35" descr="D:\Проект строй\Формирование комфортной городской среды\подборка оборудование\!авсмч.jpg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9404351" y="7578725"/>
            <a:ext cx="1743075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" name="Picture 36" descr="D:\Проект строй\Формирование комфортной городской среды\подборка оборудование\basketbolnye-stoiki.jpg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11522111" y="7578725"/>
            <a:ext cx="11112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" name="Прямоугольник 124"/>
          <p:cNvSpPr>
            <a:spLocks noChangeArrowheads="1"/>
          </p:cNvSpPr>
          <p:nvPr/>
        </p:nvSpPr>
        <p:spPr bwMode="auto">
          <a:xfrm>
            <a:off x="13088939" y="7007225"/>
            <a:ext cx="1763085" cy="33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eaLnBrk="0" hangingPunct="0"/>
            <a:r>
              <a:rPr lang="ru-RU" sz="1600" dirty="0" err="1">
                <a:latin typeface="Open Sans"/>
                <a:ea typeface="Open Sans"/>
                <a:cs typeface="Open Sans"/>
              </a:rPr>
              <a:t>Скейт</a:t>
            </a:r>
            <a:r>
              <a:rPr lang="ru-RU" sz="1600" dirty="0">
                <a:latin typeface="Open Sans"/>
                <a:ea typeface="Open Sans"/>
                <a:cs typeface="Open Sans"/>
              </a:rPr>
              <a:t> площадка</a:t>
            </a:r>
            <a:endParaRPr lang="en-US" sz="16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199" name="Picture 39" descr="D:\Проект строй\Формирование комфортной городской среды\подборка оборудование\!амчс.jpg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13062034" y="7459663"/>
            <a:ext cx="170815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" name="Picture 41" descr="D:\Проект строй\Формирование комфортной городской среды\подборка оборудование\4158-s2-kartochka-tovara_400_400_5_100.jpg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3303251" y="5664201"/>
            <a:ext cx="1330325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" name="Прямоугольник 128"/>
          <p:cNvSpPr>
            <a:spLocks noChangeArrowheads="1"/>
          </p:cNvSpPr>
          <p:nvPr/>
        </p:nvSpPr>
        <p:spPr bwMode="auto">
          <a:xfrm>
            <a:off x="11277550" y="5438775"/>
            <a:ext cx="1741156" cy="63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Для детей с </a:t>
            </a:r>
          </a:p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ограниченными </a:t>
            </a:r>
          </a:p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возможностями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02" name="Прямоугольник 129"/>
          <p:cNvSpPr>
            <a:spLocks noChangeArrowheads="1"/>
          </p:cNvSpPr>
          <p:nvPr/>
        </p:nvSpPr>
        <p:spPr bwMode="auto">
          <a:xfrm>
            <a:off x="13049252" y="5443538"/>
            <a:ext cx="1857375" cy="42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Качели</a:t>
            </a:r>
            <a:endParaRPr lang="ru-RU" sz="1600" dirty="0">
              <a:latin typeface="Open Sans"/>
              <a:ea typeface="Open Sans"/>
              <a:cs typeface="Open Sans"/>
            </a:endParaRPr>
          </a:p>
          <a:p>
            <a:pPr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 </a:t>
            </a:r>
          </a:p>
        </p:txBody>
      </p:sp>
      <p:sp>
        <p:nvSpPr>
          <p:cNvPr id="204" name="Прямоугольник 98"/>
          <p:cNvSpPr>
            <a:spLocks noChangeArrowheads="1"/>
          </p:cNvSpPr>
          <p:nvPr/>
        </p:nvSpPr>
        <p:spPr bwMode="auto">
          <a:xfrm>
            <a:off x="3781425" y="4203701"/>
            <a:ext cx="7559675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>
            <a:spAutoFit/>
          </a:bodyPr>
          <a:lstStyle/>
          <a:p>
            <a:pPr eaLnBrk="0" hangingPunct="0"/>
            <a:endParaRPr lang="ru-RU" dirty="0"/>
          </a:p>
        </p:txBody>
      </p:sp>
      <p:pic>
        <p:nvPicPr>
          <p:cNvPr id="205" name="Picture 2" descr="http://mirnasos.ru/delo/imgdelo9/naves_k_domu_iz_polikarbonata_foto_20BDB341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52963" y="9006293"/>
            <a:ext cx="1651136" cy="12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Рисунок 205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1636832" y="4516731"/>
            <a:ext cx="1067966" cy="800974"/>
          </a:xfrm>
          <a:prstGeom prst="rect">
            <a:avLst/>
          </a:prstGeom>
        </p:spPr>
      </p:pic>
      <p:sp>
        <p:nvSpPr>
          <p:cNvPr id="207" name="Прямоугольник 206"/>
          <p:cNvSpPr/>
          <p:nvPr/>
        </p:nvSpPr>
        <p:spPr>
          <a:xfrm>
            <a:off x="11185526" y="3676652"/>
            <a:ext cx="1906130" cy="830983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Стелющиеся </a:t>
            </a:r>
            <a:r>
              <a:rPr lang="ru-RU" sz="16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медленнорасту-щие</a:t>
            </a:r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растения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08" name="Рисунок 207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3200271" y="4241663"/>
            <a:ext cx="1590675" cy="1051062"/>
          </a:xfrm>
          <a:prstGeom prst="rect">
            <a:avLst/>
          </a:prstGeom>
        </p:spPr>
      </p:pic>
      <p:sp>
        <p:nvSpPr>
          <p:cNvPr id="209" name="Прямоугольник 50"/>
          <p:cNvSpPr>
            <a:spLocks noChangeArrowheads="1"/>
          </p:cNvSpPr>
          <p:nvPr/>
        </p:nvSpPr>
        <p:spPr bwMode="auto">
          <a:xfrm>
            <a:off x="7477126" y="3800475"/>
            <a:ext cx="1857375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Газоны</a:t>
            </a:r>
          </a:p>
        </p:txBody>
      </p:sp>
      <p:sp>
        <p:nvSpPr>
          <p:cNvPr id="210" name="Прямоугольник 59"/>
          <p:cNvSpPr>
            <a:spLocks noChangeArrowheads="1"/>
          </p:cNvSpPr>
          <p:nvPr/>
        </p:nvSpPr>
        <p:spPr bwMode="auto">
          <a:xfrm>
            <a:off x="13062036" y="3791734"/>
            <a:ext cx="1844591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Мини-сад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211" name="Рисунок 210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441" y="9143477"/>
            <a:ext cx="1363421" cy="1022565"/>
          </a:xfrm>
          <a:prstGeom prst="rect">
            <a:avLst/>
          </a:prstGeom>
        </p:spPr>
      </p:pic>
      <p:pic>
        <p:nvPicPr>
          <p:cNvPr id="212" name="Рисунок 211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11227223" y="9014067"/>
            <a:ext cx="1765301" cy="1177235"/>
          </a:xfrm>
          <a:prstGeom prst="rect">
            <a:avLst/>
          </a:prstGeom>
        </p:spPr>
      </p:pic>
      <p:sp>
        <p:nvSpPr>
          <p:cNvPr id="213" name="Прямоугольник 55"/>
          <p:cNvSpPr>
            <a:spLocks noChangeArrowheads="1"/>
          </p:cNvSpPr>
          <p:nvPr/>
        </p:nvSpPr>
        <p:spPr bwMode="auto">
          <a:xfrm>
            <a:off x="5612715" y="8697576"/>
            <a:ext cx="1864410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Навес</a:t>
            </a:r>
          </a:p>
        </p:txBody>
      </p:sp>
      <p:sp>
        <p:nvSpPr>
          <p:cNvPr id="214" name="Прямоугольник 213"/>
          <p:cNvSpPr/>
          <p:nvPr/>
        </p:nvSpPr>
        <p:spPr>
          <a:xfrm>
            <a:off x="13049250" y="2196718"/>
            <a:ext cx="1870075" cy="215429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solidFill>
                  <a:prstClr val="black"/>
                </a:solidFill>
                <a:latin typeface="Open Sans"/>
                <a:ea typeface="Open Sans"/>
                <a:cs typeface="Open Sans"/>
              </a:rPr>
              <a:t>Скамьи</a:t>
            </a:r>
          </a:p>
        </p:txBody>
      </p:sp>
      <p:pic>
        <p:nvPicPr>
          <p:cNvPr id="215" name="Рисунок 214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40" y="7411045"/>
            <a:ext cx="1613853" cy="1074144"/>
          </a:xfrm>
          <a:prstGeom prst="rect">
            <a:avLst/>
          </a:prstGeom>
        </p:spPr>
      </p:pic>
      <p:pic>
        <p:nvPicPr>
          <p:cNvPr id="217" name="Рисунок 216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5857616" y="6023983"/>
            <a:ext cx="1214697" cy="911023"/>
          </a:xfrm>
          <a:prstGeom prst="rect">
            <a:avLst/>
          </a:prstGeom>
        </p:spPr>
      </p:pic>
      <p:pic>
        <p:nvPicPr>
          <p:cNvPr id="218" name="Рисунок 217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27" y="8916323"/>
            <a:ext cx="922943" cy="1230592"/>
          </a:xfrm>
          <a:prstGeom prst="rect">
            <a:avLst/>
          </a:prstGeom>
        </p:spPr>
      </p:pic>
      <p:sp>
        <p:nvSpPr>
          <p:cNvPr id="220" name="Прямоугольник 219"/>
          <p:cNvSpPr/>
          <p:nvPr/>
        </p:nvSpPr>
        <p:spPr>
          <a:xfrm>
            <a:off x="11185527" y="2075037"/>
            <a:ext cx="1876507" cy="58476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6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Парковки, в том числе для МГН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21" name="Рисунок 220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11459936" y="2640330"/>
            <a:ext cx="1343369" cy="1007526"/>
          </a:xfrm>
          <a:prstGeom prst="rect">
            <a:avLst/>
          </a:prstGeom>
        </p:spPr>
      </p:pic>
      <p:sp>
        <p:nvSpPr>
          <p:cNvPr id="112" name="Прямоугольник 41"/>
          <p:cNvSpPr>
            <a:spLocks noChangeArrowheads="1"/>
          </p:cNvSpPr>
          <p:nvPr/>
        </p:nvSpPr>
        <p:spPr bwMode="auto">
          <a:xfrm>
            <a:off x="7477126" y="8720956"/>
            <a:ext cx="1870087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Велопарковки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pic>
        <p:nvPicPr>
          <p:cNvPr id="119" name="Picture 2" descr="C:\Users\Администратор\Desktop\Ксюша_личное\аналоги\апиравр.jpg"/>
          <p:cNvPicPr>
            <a:picLocks noChangeAspect="1" noChangeArrowheads="1"/>
          </p:cNvPicPr>
          <p:nvPr/>
        </p:nvPicPr>
        <p:blipFill>
          <a:blip r:embed="rId39"/>
          <a:srcRect r="51048"/>
          <a:stretch>
            <a:fillRect/>
          </a:stretch>
        </p:blipFill>
        <p:spPr bwMode="auto">
          <a:xfrm>
            <a:off x="3998894" y="8904116"/>
            <a:ext cx="1347790" cy="1359072"/>
          </a:xfrm>
          <a:prstGeom prst="rect">
            <a:avLst/>
          </a:prstGeom>
          <a:noFill/>
        </p:spPr>
      </p:pic>
      <p:pic>
        <p:nvPicPr>
          <p:cNvPr id="104" name="Picture 4" descr="D:\Проект строй\Формирование комфортной городской среды\подборка оборудование\miu517p_miub567p-800kh600.jp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9515511" y="2417763"/>
            <a:ext cx="1546213" cy="1159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48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6" descr="D:\Проект строй\Формирование комфортной городской среды\подборка оборудование\004104-1600x1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3029" y="5220495"/>
            <a:ext cx="2286016" cy="2286015"/>
          </a:xfrm>
          <a:prstGeom prst="rect">
            <a:avLst/>
          </a:prstGeom>
          <a:noFill/>
        </p:spPr>
      </p:pic>
      <p:pic>
        <p:nvPicPr>
          <p:cNvPr id="279" name="Picture 41" descr="D:\Проект строй\Формирование комфортной городской среды\подборка оборудование\4158-s2-kartochka-tovara_400_400_5_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2376" y="5841586"/>
            <a:ext cx="1237773" cy="123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" name="Picture 4" descr="D:\Проект строй\Формирование комфортной городской среды\подборка оборудование\Без назван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04798" y="5501198"/>
            <a:ext cx="2158759" cy="1576684"/>
          </a:xfrm>
          <a:prstGeom prst="rect">
            <a:avLst/>
          </a:prstGeom>
          <a:noFill/>
        </p:spPr>
      </p:pic>
      <p:sp>
        <p:nvSpPr>
          <p:cNvPr id="293" name="Прямоугольник 292"/>
          <p:cNvSpPr/>
          <p:nvPr/>
        </p:nvSpPr>
        <p:spPr>
          <a:xfrm>
            <a:off x="3917925" y="7006445"/>
            <a:ext cx="10988701" cy="16287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92" name="Прямоугольник 291"/>
          <p:cNvSpPr/>
          <p:nvPr/>
        </p:nvSpPr>
        <p:spPr>
          <a:xfrm>
            <a:off x="988967" y="8631239"/>
            <a:ext cx="13917658" cy="16287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8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34" name="Прямоугольник 1"/>
          <p:cNvSpPr>
            <a:spLocks noChangeArrowheads="1"/>
          </p:cNvSpPr>
          <p:nvPr/>
        </p:nvSpPr>
        <p:spPr bwMode="auto">
          <a:xfrm>
            <a:off x="239714" y="290514"/>
            <a:ext cx="14882812" cy="207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Набор обязательных </a:t>
            </a:r>
          </a:p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типовых элементов двора</a:t>
            </a:r>
          </a:p>
          <a:p>
            <a:pPr algn="ctr"/>
            <a:r>
              <a:rPr lang="ru-RU" sz="3200" dirty="0">
                <a:latin typeface="Open Sans"/>
                <a:ea typeface="Open Sans"/>
                <a:cs typeface="Open Sans"/>
              </a:rPr>
              <a:t>(рассчитанный на 100 жителей)</a:t>
            </a:r>
            <a:endParaRPr lang="ru-RU" sz="32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723901" y="8631239"/>
            <a:ext cx="265066" cy="1627187"/>
          </a:xfrm>
          <a:prstGeom prst="rect">
            <a:avLst/>
          </a:prstGeom>
          <a:solidFill>
            <a:srgbClr val="966BA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36" name="Прямоугольник 135"/>
          <p:cNvSpPr/>
          <p:nvPr/>
        </p:nvSpPr>
        <p:spPr>
          <a:xfrm>
            <a:off x="723901" y="7002463"/>
            <a:ext cx="265066" cy="1628775"/>
          </a:xfrm>
          <a:prstGeom prst="rect">
            <a:avLst/>
          </a:prstGeom>
          <a:solidFill>
            <a:srgbClr val="88BBB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38" name="Прямоугольник 137"/>
          <p:cNvSpPr/>
          <p:nvPr/>
        </p:nvSpPr>
        <p:spPr>
          <a:xfrm>
            <a:off x="720726" y="5375275"/>
            <a:ext cx="268241" cy="1627188"/>
          </a:xfrm>
          <a:prstGeom prst="rect">
            <a:avLst/>
          </a:prstGeom>
          <a:solidFill>
            <a:srgbClr val="DE6B7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39" name="Прямоугольник 138"/>
          <p:cNvSpPr/>
          <p:nvPr/>
        </p:nvSpPr>
        <p:spPr>
          <a:xfrm>
            <a:off x="720726" y="3746500"/>
            <a:ext cx="268241" cy="1628775"/>
          </a:xfrm>
          <a:prstGeom prst="rect">
            <a:avLst/>
          </a:prstGeom>
          <a:solidFill>
            <a:srgbClr val="B8C40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0" name="Прямоугольник 139"/>
          <p:cNvSpPr/>
          <p:nvPr/>
        </p:nvSpPr>
        <p:spPr>
          <a:xfrm>
            <a:off x="720726" y="2005786"/>
            <a:ext cx="268241" cy="1740716"/>
          </a:xfrm>
          <a:prstGeom prst="rect">
            <a:avLst/>
          </a:prstGeom>
          <a:solidFill>
            <a:srgbClr val="D3BFC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6" name="Прямоугольник 145"/>
          <p:cNvSpPr/>
          <p:nvPr/>
        </p:nvSpPr>
        <p:spPr>
          <a:xfrm>
            <a:off x="720726" y="8631239"/>
            <a:ext cx="14185899" cy="16287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7" name="Прямоугольник 146"/>
          <p:cNvSpPr/>
          <p:nvPr/>
        </p:nvSpPr>
        <p:spPr>
          <a:xfrm>
            <a:off x="723900" y="7004050"/>
            <a:ext cx="14182726" cy="162718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8" name="Прямоугольник 147"/>
          <p:cNvSpPr/>
          <p:nvPr/>
        </p:nvSpPr>
        <p:spPr>
          <a:xfrm>
            <a:off x="720726" y="5375276"/>
            <a:ext cx="14185900" cy="16287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9" name="Прямоугольник 148"/>
          <p:cNvSpPr/>
          <p:nvPr/>
        </p:nvSpPr>
        <p:spPr>
          <a:xfrm>
            <a:off x="723899" y="3748089"/>
            <a:ext cx="14182726" cy="16287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50" name="Прямоугольник 149"/>
          <p:cNvSpPr/>
          <p:nvPr/>
        </p:nvSpPr>
        <p:spPr>
          <a:xfrm>
            <a:off x="720727" y="2005785"/>
            <a:ext cx="14185900" cy="174230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3" name="Прямоугольник 59"/>
          <p:cNvSpPr>
            <a:spLocks noChangeArrowheads="1"/>
          </p:cNvSpPr>
          <p:nvPr/>
        </p:nvSpPr>
        <p:spPr bwMode="auto">
          <a:xfrm>
            <a:off x="11444289" y="2201864"/>
            <a:ext cx="184704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6846883" y="2006900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Газонное ограждение</a:t>
            </a:r>
          </a:p>
        </p:txBody>
      </p:sp>
      <p:sp>
        <p:nvSpPr>
          <p:cNvPr id="250" name="Прямоугольник 249"/>
          <p:cNvSpPr/>
          <p:nvPr/>
        </p:nvSpPr>
        <p:spPr>
          <a:xfrm flipH="1">
            <a:off x="988967" y="2005785"/>
            <a:ext cx="2928958" cy="825740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53" name="Прямоугольник 252"/>
          <p:cNvSpPr/>
          <p:nvPr/>
        </p:nvSpPr>
        <p:spPr>
          <a:xfrm>
            <a:off x="988967" y="2051231"/>
            <a:ext cx="2928958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400" u="sng" dirty="0">
                <a:latin typeface="Open Sans"/>
                <a:ea typeface="Open Sans"/>
                <a:cs typeface="Open Sans"/>
              </a:rPr>
              <a:t>Разные виды мощения</a:t>
            </a:r>
            <a:endParaRPr lang="ru-RU" sz="1400" u="sng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254" name="Picture 25" descr="D:\Проект строй\Формирование комфортной городской среды\текстуры\936101-a-floor-texture-pattern-of-some-wood-chips-and-bark-Stock-Phot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30708" y="4028073"/>
            <a:ext cx="1928826" cy="128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" name="Picture 8" descr="D:\Проект строй\Формирование комфортной городской среды\подборка оборудование\226420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747867" y="2560615"/>
            <a:ext cx="2100073" cy="1159681"/>
          </a:xfrm>
          <a:prstGeom prst="rect">
            <a:avLst/>
          </a:prstGeom>
          <a:noFill/>
        </p:spPr>
      </p:pic>
      <p:sp>
        <p:nvSpPr>
          <p:cNvPr id="257" name="Прямоугольник 256"/>
          <p:cNvSpPr/>
          <p:nvPr/>
        </p:nvSpPr>
        <p:spPr>
          <a:xfrm>
            <a:off x="12561923" y="1981501"/>
            <a:ext cx="2428893" cy="52320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Искусственная дорожная </a:t>
            </a:r>
          </a:p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неровность</a:t>
            </a:r>
          </a:p>
        </p:txBody>
      </p:sp>
      <p:sp>
        <p:nvSpPr>
          <p:cNvPr id="260" name="Прямоугольник 259"/>
          <p:cNvSpPr/>
          <p:nvPr/>
        </p:nvSpPr>
        <p:spPr>
          <a:xfrm>
            <a:off x="9775839" y="2005784"/>
            <a:ext cx="2928959" cy="52320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Уличное о</a:t>
            </a:r>
            <a:r>
              <a:rPr lang="ru-RU" sz="1400" u="sng" dirty="0">
                <a:latin typeface="Open Sans"/>
                <a:ea typeface="Open Sans"/>
                <a:cs typeface="Open Sans"/>
              </a:rPr>
              <a:t>свещение</a:t>
            </a:r>
          </a:p>
          <a:p>
            <a:pPr algn="ctr"/>
            <a:endParaRPr lang="ru-RU" sz="14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67" name="Прямоугольник 266"/>
          <p:cNvSpPr/>
          <p:nvPr/>
        </p:nvSpPr>
        <p:spPr>
          <a:xfrm flipH="1">
            <a:off x="3917925" y="2005784"/>
            <a:ext cx="2928958" cy="825264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68" name="Прямоугольник 267"/>
          <p:cNvSpPr/>
          <p:nvPr/>
        </p:nvSpPr>
        <p:spPr>
          <a:xfrm flipH="1">
            <a:off x="6846883" y="2005784"/>
            <a:ext cx="2928958" cy="825264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69" name="Прямоугольник 268"/>
          <p:cNvSpPr/>
          <p:nvPr/>
        </p:nvSpPr>
        <p:spPr>
          <a:xfrm flipH="1">
            <a:off x="9775841" y="2005785"/>
            <a:ext cx="2928958" cy="824787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273" name="Picture 12" descr="D:\Проект строй\Формирование комфортной городской среды\текстуры\Новая папка\Гладкий оранжевый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66165" y="2339975"/>
            <a:ext cx="1380321" cy="138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" name="Picture 11" descr="D:\Проект строй\Формирование комфортной городской среды\текстуры\Новая папка\!ПЛИТКА_11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43248" y="2339976"/>
            <a:ext cx="1374478" cy="1380321"/>
          </a:xfrm>
          <a:prstGeom prst="rect">
            <a:avLst/>
          </a:prstGeom>
          <a:noFill/>
        </p:spPr>
      </p:pic>
      <p:sp>
        <p:nvSpPr>
          <p:cNvPr id="275" name="Прямоугольник 274"/>
          <p:cNvSpPr/>
          <p:nvPr/>
        </p:nvSpPr>
        <p:spPr>
          <a:xfrm>
            <a:off x="3917925" y="3720296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Опилки из  древесной коры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76" name="Прямоугольник 275"/>
          <p:cNvSpPr/>
          <p:nvPr/>
        </p:nvSpPr>
        <p:spPr>
          <a:xfrm>
            <a:off x="988967" y="7004051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Бетонный </a:t>
            </a:r>
            <a:r>
              <a:rPr lang="en-US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теннисный</a:t>
            </a:r>
            <a:r>
              <a:rPr lang="en-US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стол</a:t>
            </a:r>
          </a:p>
        </p:txBody>
      </p:sp>
      <p:pic>
        <p:nvPicPr>
          <p:cNvPr id="277" name="Picture 2" descr="D:\Проект строй\Формирование комфортной городской среды\подборка оборудование\Slider-1-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18324" y="7292196"/>
            <a:ext cx="2485287" cy="1216754"/>
          </a:xfrm>
          <a:prstGeom prst="rect">
            <a:avLst/>
          </a:prstGeom>
          <a:noFill/>
        </p:spPr>
      </p:pic>
      <p:pic>
        <p:nvPicPr>
          <p:cNvPr id="281" name="Picture 5" descr="D:\Проект строй\Формирование комфортной городской среды\подборка оборудование\003531-kartochka-tovara.jpg"/>
          <p:cNvPicPr>
            <a:picLocks noChangeAspect="1" noChangeArrowheads="1"/>
          </p:cNvPicPr>
          <p:nvPr/>
        </p:nvPicPr>
        <p:blipFill>
          <a:blip r:embed="rId13" cstate="print"/>
          <a:srcRect t="10551" b="23395"/>
          <a:stretch>
            <a:fillRect/>
          </a:stretch>
        </p:blipFill>
        <p:spPr bwMode="auto">
          <a:xfrm>
            <a:off x="1458098" y="5640520"/>
            <a:ext cx="1959760" cy="1294487"/>
          </a:xfrm>
          <a:prstGeom prst="rect">
            <a:avLst/>
          </a:prstGeom>
          <a:noFill/>
        </p:spPr>
      </p:pic>
      <p:sp>
        <p:nvSpPr>
          <p:cNvPr id="283" name="Прямоугольник 282"/>
          <p:cNvSpPr/>
          <p:nvPr/>
        </p:nvSpPr>
        <p:spPr>
          <a:xfrm>
            <a:off x="988967" y="5363371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Коврик резиновый</a:t>
            </a:r>
            <a:endParaRPr lang="en-US" sz="14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80" name="Прямоугольник 279"/>
          <p:cNvSpPr/>
          <p:nvPr/>
        </p:nvSpPr>
        <p:spPr>
          <a:xfrm>
            <a:off x="6846883" y="5375276"/>
            <a:ext cx="2928958" cy="52320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Качели для разных возрастных групп </a:t>
            </a:r>
          </a:p>
        </p:txBody>
      </p:sp>
      <p:sp>
        <p:nvSpPr>
          <p:cNvPr id="284" name="Прямоугольник 283"/>
          <p:cNvSpPr/>
          <p:nvPr/>
        </p:nvSpPr>
        <p:spPr>
          <a:xfrm>
            <a:off x="3917925" y="5363371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Детская игровая площадка</a:t>
            </a:r>
          </a:p>
        </p:txBody>
      </p:sp>
      <p:pic>
        <p:nvPicPr>
          <p:cNvPr id="285" name="Picture 2" descr="D:\Проект строй\Формирование комфортной городской среды\подборка оборудование\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17990" y="5640520"/>
            <a:ext cx="1848812" cy="1350311"/>
          </a:xfrm>
          <a:prstGeom prst="rect">
            <a:avLst/>
          </a:prstGeom>
          <a:noFill/>
        </p:spPr>
      </p:pic>
      <p:sp>
        <p:nvSpPr>
          <p:cNvPr id="286" name="Прямоугольник 285"/>
          <p:cNvSpPr/>
          <p:nvPr/>
        </p:nvSpPr>
        <p:spPr>
          <a:xfrm>
            <a:off x="9775841" y="5363370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Качалка-балансир 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2216165" y="8935271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96" name="Прямоугольник 295"/>
          <p:cNvSpPr/>
          <p:nvPr/>
        </p:nvSpPr>
        <p:spPr>
          <a:xfrm>
            <a:off x="5138747" y="8935271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97" name="Прямоугольник 296"/>
          <p:cNvSpPr/>
          <p:nvPr/>
        </p:nvSpPr>
        <p:spPr>
          <a:xfrm>
            <a:off x="8074081" y="8935271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98" name="Прямоугольник 297"/>
          <p:cNvSpPr/>
          <p:nvPr/>
        </p:nvSpPr>
        <p:spPr>
          <a:xfrm>
            <a:off x="10996663" y="8935271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99" name="Прямоугольник 298"/>
          <p:cNvSpPr/>
          <p:nvPr/>
        </p:nvSpPr>
        <p:spPr>
          <a:xfrm>
            <a:off x="13631822" y="8935271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00" name="Прямоугольник 299"/>
          <p:cNvSpPr/>
          <p:nvPr/>
        </p:nvSpPr>
        <p:spPr>
          <a:xfrm>
            <a:off x="5132370" y="7363634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01" name="Прямоугольник 300"/>
          <p:cNvSpPr/>
          <p:nvPr/>
        </p:nvSpPr>
        <p:spPr>
          <a:xfrm>
            <a:off x="8067705" y="7363634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10990286" y="7363634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03" name="Прямоугольник 302"/>
          <p:cNvSpPr/>
          <p:nvPr/>
        </p:nvSpPr>
        <p:spPr>
          <a:xfrm>
            <a:off x="13625447" y="7363634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06" name="Прямоугольник 305"/>
          <p:cNvSpPr/>
          <p:nvPr/>
        </p:nvSpPr>
        <p:spPr>
          <a:xfrm>
            <a:off x="11004709" y="4090475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07" name="Прямоугольник 306"/>
          <p:cNvSpPr/>
          <p:nvPr/>
        </p:nvSpPr>
        <p:spPr>
          <a:xfrm>
            <a:off x="13639868" y="4090475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11" name="Прямоугольник 310"/>
          <p:cNvSpPr/>
          <p:nvPr/>
        </p:nvSpPr>
        <p:spPr>
          <a:xfrm>
            <a:off x="12698356" y="5363370"/>
            <a:ext cx="2208271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400" u="sng" dirty="0"/>
              <a:t> </a:t>
            </a:r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Качалка на</a:t>
            </a:r>
            <a:r>
              <a:rPr lang="en-US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Пружине </a:t>
            </a:r>
          </a:p>
        </p:txBody>
      </p:sp>
      <p:pic>
        <p:nvPicPr>
          <p:cNvPr id="313" name="Picture 3" descr="D:\Проект строй\Формирование комфортной городской среды\подборка оборудование\002101_kartochka_tovara_400_400_5_100 (1)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70297" y="2331423"/>
            <a:ext cx="1351655" cy="1351655"/>
          </a:xfrm>
          <a:prstGeom prst="rect">
            <a:avLst/>
          </a:prstGeom>
          <a:noFill/>
        </p:spPr>
      </p:pic>
      <p:sp>
        <p:nvSpPr>
          <p:cNvPr id="314" name="Прямоугольник 313"/>
          <p:cNvSpPr/>
          <p:nvPr/>
        </p:nvSpPr>
        <p:spPr>
          <a:xfrm>
            <a:off x="3917925" y="2005785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/>
                <a:ea typeface="Open Sans"/>
                <a:cs typeface="Open Sans"/>
              </a:rPr>
              <a:t>Скамьи, </a:t>
            </a:r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Урны</a:t>
            </a:r>
            <a:endParaRPr lang="ru-RU" sz="1400" u="sng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315" name="Picture 4" descr="D:\Проект строй\Формирование комфортной городской среды\подборка оборудование\miu517p_miub567p-800kh60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275246" y="2434413"/>
            <a:ext cx="1478640" cy="1108980"/>
          </a:xfrm>
          <a:prstGeom prst="rect">
            <a:avLst/>
          </a:prstGeom>
          <a:noFill/>
        </p:spPr>
      </p:pic>
      <p:pic>
        <p:nvPicPr>
          <p:cNvPr id="317" name="Picture 26" descr="D:\Проект строй\Формирование комфортной городской среды\текстуры\!трава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489032" y="4011002"/>
            <a:ext cx="1928826" cy="128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8" name="Прямоугольник 317"/>
          <p:cNvSpPr/>
          <p:nvPr/>
        </p:nvSpPr>
        <p:spPr>
          <a:xfrm>
            <a:off x="988967" y="3720296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Посевной газон</a:t>
            </a:r>
          </a:p>
        </p:txBody>
      </p:sp>
      <p:sp>
        <p:nvSpPr>
          <p:cNvPr id="319" name="Прямоугольник 9"/>
          <p:cNvSpPr>
            <a:spLocks noChangeArrowheads="1"/>
          </p:cNvSpPr>
          <p:nvPr/>
        </p:nvSpPr>
        <p:spPr bwMode="auto">
          <a:xfrm rot="16200000">
            <a:off x="-333471" y="2465617"/>
            <a:ext cx="2387305" cy="32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Благоустройство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20" name="Прямоугольник 10"/>
          <p:cNvSpPr>
            <a:spLocks noChangeArrowheads="1"/>
          </p:cNvSpPr>
          <p:nvPr/>
        </p:nvSpPr>
        <p:spPr bwMode="auto">
          <a:xfrm rot="16200000">
            <a:off x="350920" y="4386698"/>
            <a:ext cx="1018522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Природа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21" name="Прямоугольник 11"/>
          <p:cNvSpPr>
            <a:spLocks noChangeArrowheads="1"/>
          </p:cNvSpPr>
          <p:nvPr/>
        </p:nvSpPr>
        <p:spPr bwMode="auto">
          <a:xfrm rot="16200000">
            <a:off x="523218" y="5943594"/>
            <a:ext cx="63508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Игра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22" name="Прямоугольник 12"/>
          <p:cNvSpPr>
            <a:spLocks noChangeArrowheads="1"/>
          </p:cNvSpPr>
          <p:nvPr/>
        </p:nvSpPr>
        <p:spPr bwMode="auto">
          <a:xfrm rot="16200000">
            <a:off x="479961" y="7599379"/>
            <a:ext cx="760438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Спорт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23" name="Прямоугольник 13"/>
          <p:cNvSpPr>
            <a:spLocks noChangeArrowheads="1"/>
          </p:cNvSpPr>
          <p:nvPr/>
        </p:nvSpPr>
        <p:spPr bwMode="auto">
          <a:xfrm rot="16200000">
            <a:off x="458673" y="9226480"/>
            <a:ext cx="80301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Отдых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71" name="Picture 6" descr="D:\Проект строй\Формирование комфортной городской среды\подборка оборудование\go16-300x200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366796" y="2362975"/>
            <a:ext cx="1908979" cy="1272653"/>
          </a:xfrm>
          <a:prstGeom prst="rect">
            <a:avLst/>
          </a:prstGeom>
          <a:noFill/>
        </p:spPr>
      </p:pic>
      <p:pic>
        <p:nvPicPr>
          <p:cNvPr id="72" name="Picture 2" descr="D:\Проект строй\Формирование комфортной городской среды\подборка оборудование\medium_1318503410_8397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0507563" y="2362974"/>
            <a:ext cx="1357322" cy="1357322"/>
          </a:xfrm>
          <a:prstGeom prst="rect">
            <a:avLst/>
          </a:prstGeom>
          <a:noFill/>
        </p:spPr>
      </p:pic>
      <p:sp>
        <p:nvSpPr>
          <p:cNvPr id="69" name="Прямоугольник 68"/>
          <p:cNvSpPr/>
          <p:nvPr/>
        </p:nvSpPr>
        <p:spPr>
          <a:xfrm>
            <a:off x="-582670" y="-1588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pic>
        <p:nvPicPr>
          <p:cNvPr id="70" name="Picture 3" descr="D:\Проект строй\Формирование комфортной городской среды\подборка оборудование\Новая папка\4141-_-5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328895" y="5909042"/>
            <a:ext cx="1431789" cy="954526"/>
          </a:xfrm>
          <a:prstGeom prst="rect">
            <a:avLst/>
          </a:prstGeom>
          <a:noFill/>
        </p:spPr>
      </p:pic>
      <p:pic>
        <p:nvPicPr>
          <p:cNvPr id="73" name="Рисунок 72" descr="http://www.vegas-md.com/uploads/1.123456.jpg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642" y="4029661"/>
            <a:ext cx="2527844" cy="128852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Прямоугольник 73"/>
          <p:cNvSpPr/>
          <p:nvPr/>
        </p:nvSpPr>
        <p:spPr>
          <a:xfrm>
            <a:off x="6864416" y="3758397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Бесшовное резиновое покрытие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41" descr="D:\Проект строй\Формирование комфортной городской среды\подборка оборудование\4158-s2-kartochka-tovara_400_400_5_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2376" y="5841586"/>
            <a:ext cx="1237773" cy="123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3" descr="D:\Проект строй\Формирование комфортной городской среды\подборка оборудование\6502-s1-kartochka-tovara_400_400_5_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4803" y="7183254"/>
            <a:ext cx="1394825" cy="1394826"/>
          </a:xfrm>
          <a:prstGeom prst="rect">
            <a:avLst/>
          </a:prstGeom>
          <a:noFill/>
        </p:spPr>
      </p:pic>
      <p:pic>
        <p:nvPicPr>
          <p:cNvPr id="77" name="Picture 5" descr="D:\Проект строй\Формирование комфортной городской среды\подборка оборудование\004192-s1-kartochka-tovara-k_400_400_5_100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07722" y="5480872"/>
            <a:ext cx="1454135" cy="1454135"/>
          </a:xfrm>
          <a:prstGeom prst="rect">
            <a:avLst/>
          </a:prstGeom>
          <a:noFill/>
        </p:spPr>
      </p:pic>
      <p:pic>
        <p:nvPicPr>
          <p:cNvPr id="70" name="Picture 44" descr="D:\Проект строй\Формирование комфортной городской среды\подборка оборудование\!!ывамчс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94800" y="5649122"/>
            <a:ext cx="1609140" cy="139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" name="Прямоугольник 127"/>
          <p:cNvSpPr/>
          <p:nvPr/>
        </p:nvSpPr>
        <p:spPr>
          <a:xfrm>
            <a:off x="9772721" y="3750228"/>
            <a:ext cx="5133906" cy="16287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92" name="Прямоугольник 291"/>
          <p:cNvSpPr/>
          <p:nvPr/>
        </p:nvSpPr>
        <p:spPr>
          <a:xfrm>
            <a:off x="12704798" y="8631239"/>
            <a:ext cx="2201826" cy="16287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8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34" name="Прямоугольник 1"/>
          <p:cNvSpPr>
            <a:spLocks noChangeArrowheads="1"/>
          </p:cNvSpPr>
          <p:nvPr/>
        </p:nvSpPr>
        <p:spPr bwMode="auto">
          <a:xfrm>
            <a:off x="239714" y="290514"/>
            <a:ext cx="14882812" cy="207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Набор обязательных </a:t>
            </a:r>
          </a:p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типовых элементов</a:t>
            </a:r>
          </a:p>
          <a:p>
            <a:pPr algn="ctr"/>
            <a:r>
              <a:rPr lang="ru-RU" sz="3200" dirty="0">
                <a:latin typeface="Open Sans"/>
                <a:ea typeface="Open Sans"/>
                <a:cs typeface="Open Sans"/>
              </a:rPr>
              <a:t>(рассчитанный на 500 жителей)</a:t>
            </a:r>
            <a:endParaRPr lang="ru-RU" sz="32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723901" y="8631239"/>
            <a:ext cx="265066" cy="1627187"/>
          </a:xfrm>
          <a:prstGeom prst="rect">
            <a:avLst/>
          </a:prstGeom>
          <a:solidFill>
            <a:srgbClr val="966BA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36" name="Прямоугольник 135"/>
          <p:cNvSpPr/>
          <p:nvPr/>
        </p:nvSpPr>
        <p:spPr>
          <a:xfrm>
            <a:off x="723901" y="7002463"/>
            <a:ext cx="265066" cy="1628775"/>
          </a:xfrm>
          <a:prstGeom prst="rect">
            <a:avLst/>
          </a:prstGeom>
          <a:solidFill>
            <a:srgbClr val="88BBB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38" name="Прямоугольник 137"/>
          <p:cNvSpPr/>
          <p:nvPr/>
        </p:nvSpPr>
        <p:spPr>
          <a:xfrm>
            <a:off x="720726" y="5375275"/>
            <a:ext cx="268241" cy="1627188"/>
          </a:xfrm>
          <a:prstGeom prst="rect">
            <a:avLst/>
          </a:prstGeom>
          <a:solidFill>
            <a:srgbClr val="DE6B7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39" name="Прямоугольник 138"/>
          <p:cNvSpPr/>
          <p:nvPr/>
        </p:nvSpPr>
        <p:spPr>
          <a:xfrm>
            <a:off x="720726" y="3746500"/>
            <a:ext cx="268241" cy="1628775"/>
          </a:xfrm>
          <a:prstGeom prst="rect">
            <a:avLst/>
          </a:prstGeom>
          <a:solidFill>
            <a:srgbClr val="B8C40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0" name="Прямоугольник 139"/>
          <p:cNvSpPr/>
          <p:nvPr/>
        </p:nvSpPr>
        <p:spPr>
          <a:xfrm>
            <a:off x="720726" y="2005786"/>
            <a:ext cx="268241" cy="1740716"/>
          </a:xfrm>
          <a:prstGeom prst="rect">
            <a:avLst/>
          </a:prstGeom>
          <a:solidFill>
            <a:srgbClr val="D3BFC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6" name="Прямоугольник 145"/>
          <p:cNvSpPr/>
          <p:nvPr/>
        </p:nvSpPr>
        <p:spPr>
          <a:xfrm>
            <a:off x="720726" y="8631239"/>
            <a:ext cx="14185899" cy="16287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7" name="Прямоугольник 146"/>
          <p:cNvSpPr/>
          <p:nvPr/>
        </p:nvSpPr>
        <p:spPr>
          <a:xfrm>
            <a:off x="723900" y="7004050"/>
            <a:ext cx="14182726" cy="162718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8" name="Прямоугольник 147"/>
          <p:cNvSpPr/>
          <p:nvPr/>
        </p:nvSpPr>
        <p:spPr>
          <a:xfrm>
            <a:off x="720726" y="5375276"/>
            <a:ext cx="14185900" cy="16287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9" name="Прямоугольник 148"/>
          <p:cNvSpPr/>
          <p:nvPr/>
        </p:nvSpPr>
        <p:spPr>
          <a:xfrm>
            <a:off x="723899" y="3748089"/>
            <a:ext cx="14182726" cy="16287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50" name="Прямоугольник 149"/>
          <p:cNvSpPr/>
          <p:nvPr/>
        </p:nvSpPr>
        <p:spPr>
          <a:xfrm>
            <a:off x="720727" y="2005785"/>
            <a:ext cx="14185900" cy="174230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3" name="Прямоугольник 59"/>
          <p:cNvSpPr>
            <a:spLocks noChangeArrowheads="1"/>
          </p:cNvSpPr>
          <p:nvPr/>
        </p:nvSpPr>
        <p:spPr bwMode="auto">
          <a:xfrm>
            <a:off x="11444289" y="2201864"/>
            <a:ext cx="184704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203" name="Picture 2" descr="D:\Проект строй\Формирование комфортной городской среды\подборка оборудование\002205_kartochka_tovara_400_400_5_1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45327" y="2322088"/>
            <a:ext cx="1372797" cy="1372795"/>
          </a:xfrm>
          <a:prstGeom prst="rect">
            <a:avLst/>
          </a:prstGeom>
          <a:noFill/>
        </p:spPr>
      </p:pic>
      <p:sp>
        <p:nvSpPr>
          <p:cNvPr id="250" name="Прямоугольник 249"/>
          <p:cNvSpPr/>
          <p:nvPr/>
        </p:nvSpPr>
        <p:spPr>
          <a:xfrm flipH="1">
            <a:off x="988967" y="2005785"/>
            <a:ext cx="2928958" cy="825740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67" name="Прямоугольник 266"/>
          <p:cNvSpPr/>
          <p:nvPr/>
        </p:nvSpPr>
        <p:spPr>
          <a:xfrm flipH="1">
            <a:off x="3917925" y="2005784"/>
            <a:ext cx="2928958" cy="825264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68" name="Прямоугольник 267"/>
          <p:cNvSpPr/>
          <p:nvPr/>
        </p:nvSpPr>
        <p:spPr>
          <a:xfrm flipH="1">
            <a:off x="6846883" y="2005784"/>
            <a:ext cx="2928958" cy="825264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69" name="Прямоугольник 268"/>
          <p:cNvSpPr/>
          <p:nvPr/>
        </p:nvSpPr>
        <p:spPr>
          <a:xfrm flipH="1">
            <a:off x="9775841" y="2005785"/>
            <a:ext cx="2928958" cy="824787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99" name="Прямоугольник 298"/>
          <p:cNvSpPr/>
          <p:nvPr/>
        </p:nvSpPr>
        <p:spPr>
          <a:xfrm>
            <a:off x="13631822" y="8935271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03" name="Прямоугольник 302"/>
          <p:cNvSpPr/>
          <p:nvPr/>
        </p:nvSpPr>
        <p:spPr>
          <a:xfrm>
            <a:off x="13625447" y="7363634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06" name="Прямоугольник 305"/>
          <p:cNvSpPr/>
          <p:nvPr/>
        </p:nvSpPr>
        <p:spPr>
          <a:xfrm>
            <a:off x="11004709" y="4090475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07" name="Прямоугольник 306"/>
          <p:cNvSpPr/>
          <p:nvPr/>
        </p:nvSpPr>
        <p:spPr>
          <a:xfrm>
            <a:off x="13639868" y="4090475"/>
            <a:ext cx="565128" cy="70787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endParaRPr lang="ru-RU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9772720" y="5375277"/>
            <a:ext cx="293207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Карусель</a:t>
            </a:r>
          </a:p>
        </p:txBody>
      </p:sp>
      <p:pic>
        <p:nvPicPr>
          <p:cNvPr id="78" name="Picture 2" descr="D:\Проект строй\Формирование комфортной городской среды\подборка оборудование\!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747468" y="6012898"/>
            <a:ext cx="1035050" cy="850670"/>
          </a:xfrm>
          <a:prstGeom prst="rect">
            <a:avLst/>
          </a:prstGeom>
          <a:noFill/>
        </p:spPr>
      </p:pic>
      <p:sp>
        <p:nvSpPr>
          <p:cNvPr id="79" name="Прямоугольник 78"/>
          <p:cNvSpPr/>
          <p:nvPr/>
        </p:nvSpPr>
        <p:spPr>
          <a:xfrm>
            <a:off x="12776236" y="5392968"/>
            <a:ext cx="2652457" cy="1169537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Сетка "Пирамида «</a:t>
            </a:r>
          </a:p>
          <a:p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Возрастная группа:</a:t>
            </a:r>
          </a:p>
          <a:p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                   5-12 лет</a:t>
            </a:r>
          </a:p>
          <a:p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                   Цена:</a:t>
            </a:r>
          </a:p>
          <a:p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                   144 213 руб.</a:t>
            </a:r>
            <a:endParaRPr lang="ru-RU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3897422" y="7002463"/>
            <a:ext cx="2969306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Стойка</a:t>
            </a:r>
            <a:r>
              <a:rPr lang="en-US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баскетбольная</a:t>
            </a:r>
            <a:endParaRPr lang="en-US" sz="14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84" name="Picture 6" descr="D:\Проект строй\Формирование комфортной городской среды\подборка оборудование\Без названия (6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46948" y="7208168"/>
            <a:ext cx="1933746" cy="1412341"/>
          </a:xfrm>
          <a:prstGeom prst="rect">
            <a:avLst/>
          </a:prstGeom>
          <a:noFill/>
        </p:spPr>
      </p:pic>
      <p:sp>
        <p:nvSpPr>
          <p:cNvPr id="85" name="Прямоугольник 84"/>
          <p:cNvSpPr/>
          <p:nvPr/>
        </p:nvSpPr>
        <p:spPr>
          <a:xfrm>
            <a:off x="6859745" y="7006445"/>
            <a:ext cx="2916095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Тренажеры</a:t>
            </a:r>
            <a:endParaRPr lang="en-US" sz="14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04" name="Picture 21" descr="D:\Проект строй\Формирование комфортной городской среды\подборка оборудование\!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75393" y="9149585"/>
            <a:ext cx="1581544" cy="1055935"/>
          </a:xfrm>
          <a:prstGeom prst="rect">
            <a:avLst/>
          </a:prstGeom>
          <a:noFill/>
        </p:spPr>
      </p:pic>
      <p:sp>
        <p:nvSpPr>
          <p:cNvPr id="107" name="Прямоугольник 106"/>
          <p:cNvSpPr/>
          <p:nvPr/>
        </p:nvSpPr>
        <p:spPr>
          <a:xfrm>
            <a:off x="988967" y="2051231"/>
            <a:ext cx="2928958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400" u="sng" dirty="0">
                <a:latin typeface="Open Sans"/>
                <a:ea typeface="Open Sans"/>
                <a:cs typeface="Open Sans"/>
              </a:rPr>
              <a:t>Разные виды мощения</a:t>
            </a:r>
            <a:endParaRPr lang="ru-RU" sz="1400" u="sng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110" name="Picture 12" descr="D:\Проект строй\Формирование комфортной городской среды\текстуры\Новая папка\Гладкий оранжевый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66165" y="2339975"/>
            <a:ext cx="1380321" cy="138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11" descr="D:\Проект строй\Формирование комфортной городской среды\текстуры\Новая папка\!ПЛИТКА_11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43248" y="2339976"/>
            <a:ext cx="1374478" cy="1380321"/>
          </a:xfrm>
          <a:prstGeom prst="rect">
            <a:avLst/>
          </a:prstGeom>
          <a:noFill/>
        </p:spPr>
      </p:pic>
      <p:sp>
        <p:nvSpPr>
          <p:cNvPr id="112" name="Прямоугольник 9"/>
          <p:cNvSpPr>
            <a:spLocks noChangeArrowheads="1"/>
          </p:cNvSpPr>
          <p:nvPr/>
        </p:nvSpPr>
        <p:spPr bwMode="auto">
          <a:xfrm rot="16200000">
            <a:off x="-333471" y="2465617"/>
            <a:ext cx="2387305" cy="32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Благоустройство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13" name="Прямоугольник 10"/>
          <p:cNvSpPr>
            <a:spLocks noChangeArrowheads="1"/>
          </p:cNvSpPr>
          <p:nvPr/>
        </p:nvSpPr>
        <p:spPr bwMode="auto">
          <a:xfrm rot="16200000">
            <a:off x="350920" y="4386698"/>
            <a:ext cx="1018522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Природа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14" name="Прямоугольник 11"/>
          <p:cNvSpPr>
            <a:spLocks noChangeArrowheads="1"/>
          </p:cNvSpPr>
          <p:nvPr/>
        </p:nvSpPr>
        <p:spPr bwMode="auto">
          <a:xfrm rot="16200000">
            <a:off x="523218" y="5943594"/>
            <a:ext cx="63508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Игра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15" name="Прямоугольник 12"/>
          <p:cNvSpPr>
            <a:spLocks noChangeArrowheads="1"/>
          </p:cNvSpPr>
          <p:nvPr/>
        </p:nvSpPr>
        <p:spPr bwMode="auto">
          <a:xfrm rot="16200000">
            <a:off x="479961" y="7599379"/>
            <a:ext cx="760438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Спорт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16" name="Прямоугольник 13"/>
          <p:cNvSpPr>
            <a:spLocks noChangeArrowheads="1"/>
          </p:cNvSpPr>
          <p:nvPr/>
        </p:nvSpPr>
        <p:spPr bwMode="auto">
          <a:xfrm rot="16200000">
            <a:off x="458673" y="9226480"/>
            <a:ext cx="80301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Отдых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3917925" y="2005785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/>
                <a:ea typeface="Open Sans"/>
                <a:cs typeface="Open Sans"/>
              </a:rPr>
              <a:t>Скамьи, </a:t>
            </a:r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Урны</a:t>
            </a:r>
            <a:endParaRPr lang="ru-RU" sz="1400" u="sng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6846883" y="2006900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Ограждение</a:t>
            </a:r>
          </a:p>
        </p:txBody>
      </p:sp>
      <p:sp>
        <p:nvSpPr>
          <p:cNvPr id="123" name="Прямоугольник 122"/>
          <p:cNvSpPr/>
          <p:nvPr/>
        </p:nvSpPr>
        <p:spPr>
          <a:xfrm>
            <a:off x="9775839" y="2005784"/>
            <a:ext cx="2928959" cy="52320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Уличное о</a:t>
            </a:r>
            <a:r>
              <a:rPr lang="ru-RU" sz="1400" u="sng" dirty="0">
                <a:latin typeface="Open Sans"/>
                <a:ea typeface="Open Sans"/>
                <a:cs typeface="Open Sans"/>
              </a:rPr>
              <a:t>свещение</a:t>
            </a:r>
          </a:p>
          <a:p>
            <a:pPr algn="ctr"/>
            <a:endParaRPr lang="ru-RU" sz="14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24" name="Picture 8" descr="D:\Проект строй\Формирование комфортной городской среды\подборка оборудование\2264206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747867" y="2560615"/>
            <a:ext cx="2100073" cy="1159681"/>
          </a:xfrm>
          <a:prstGeom prst="rect">
            <a:avLst/>
          </a:prstGeom>
          <a:noFill/>
        </p:spPr>
      </p:pic>
      <p:sp>
        <p:nvSpPr>
          <p:cNvPr id="125" name="Прямоугольник 124"/>
          <p:cNvSpPr/>
          <p:nvPr/>
        </p:nvSpPr>
        <p:spPr>
          <a:xfrm>
            <a:off x="12561923" y="1981501"/>
            <a:ext cx="2428893" cy="52320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Искусственная дорожная </a:t>
            </a:r>
          </a:p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неровность</a:t>
            </a:r>
          </a:p>
        </p:txBody>
      </p:sp>
      <p:pic>
        <p:nvPicPr>
          <p:cNvPr id="126" name="Picture 26" descr="D:\Проект строй\Формирование комфортной городской среды\текстуры\!трава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89032" y="4011002"/>
            <a:ext cx="1928826" cy="128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" name="Прямоугольник 126"/>
          <p:cNvSpPr/>
          <p:nvPr/>
        </p:nvSpPr>
        <p:spPr>
          <a:xfrm>
            <a:off x="988967" y="3720296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Посевной газон</a:t>
            </a:r>
          </a:p>
        </p:txBody>
      </p:sp>
      <p:pic>
        <p:nvPicPr>
          <p:cNvPr id="129" name="Picture 25" descr="D:\Проект строй\Формирование комфортной городской среды\текстуры\936101-a-floor-texture-pattern-of-some-wood-chips-and-bark-Stock-Photo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430708" y="4028073"/>
            <a:ext cx="1928826" cy="128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" name="Прямоугольник 129"/>
          <p:cNvSpPr/>
          <p:nvPr/>
        </p:nvSpPr>
        <p:spPr>
          <a:xfrm>
            <a:off x="3917925" y="3720296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Опилки из  древесной коры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31" name="Picture 5" descr="D:\Проект строй\Формирование комфортной городской среды\подборка оборудование\003531-kartochka-tovara.jpg"/>
          <p:cNvPicPr>
            <a:picLocks noChangeAspect="1" noChangeArrowheads="1"/>
          </p:cNvPicPr>
          <p:nvPr/>
        </p:nvPicPr>
        <p:blipFill>
          <a:blip r:embed="rId18" cstate="print"/>
          <a:srcRect t="10551" b="23395"/>
          <a:stretch>
            <a:fillRect/>
          </a:stretch>
        </p:blipFill>
        <p:spPr bwMode="auto">
          <a:xfrm>
            <a:off x="1458098" y="5640520"/>
            <a:ext cx="1959760" cy="1294487"/>
          </a:xfrm>
          <a:prstGeom prst="rect">
            <a:avLst/>
          </a:prstGeom>
          <a:noFill/>
        </p:spPr>
      </p:pic>
      <p:sp>
        <p:nvSpPr>
          <p:cNvPr id="132" name="Прямоугольник 131"/>
          <p:cNvSpPr/>
          <p:nvPr/>
        </p:nvSpPr>
        <p:spPr>
          <a:xfrm>
            <a:off x="988967" y="5363371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Коврик резиновый</a:t>
            </a:r>
            <a:endParaRPr lang="en-US" sz="14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3917925" y="5363371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Детская игровая площадка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988967" y="7004051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Бетонный </a:t>
            </a:r>
            <a:r>
              <a:rPr lang="en-US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теннисный</a:t>
            </a:r>
            <a:r>
              <a:rPr lang="en-US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стол</a:t>
            </a:r>
          </a:p>
        </p:txBody>
      </p:sp>
      <p:pic>
        <p:nvPicPr>
          <p:cNvPr id="144" name="Picture 2" descr="D:\Проект строй\Формирование комфортной городской среды\подборка оборудование\Slider-1-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18324" y="7292196"/>
            <a:ext cx="2485287" cy="1216754"/>
          </a:xfrm>
          <a:prstGeom prst="rect">
            <a:avLst/>
          </a:prstGeom>
          <a:noFill/>
        </p:spPr>
      </p:pic>
      <p:sp>
        <p:nvSpPr>
          <p:cNvPr id="145" name="Прямоугольник 144"/>
          <p:cNvSpPr/>
          <p:nvPr/>
        </p:nvSpPr>
        <p:spPr>
          <a:xfrm>
            <a:off x="3917926" y="8649519"/>
            <a:ext cx="2948804" cy="383168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400" u="sng" dirty="0">
                <a:latin typeface="Open Sans"/>
                <a:ea typeface="Open Sans"/>
                <a:cs typeface="Open Sans"/>
              </a:rPr>
              <a:t>Благоустройство </a:t>
            </a:r>
          </a:p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400" u="sng" dirty="0">
                <a:latin typeface="Open Sans"/>
                <a:ea typeface="Open Sans"/>
                <a:cs typeface="Open Sans"/>
              </a:rPr>
              <a:t>входных групп</a:t>
            </a:r>
            <a:endParaRPr lang="ru-RU" sz="14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51" name="Прямоугольник 150"/>
          <p:cNvSpPr/>
          <p:nvPr/>
        </p:nvSpPr>
        <p:spPr>
          <a:xfrm>
            <a:off x="6846883" y="8649519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Навес</a:t>
            </a:r>
          </a:p>
        </p:txBody>
      </p:sp>
      <p:sp>
        <p:nvSpPr>
          <p:cNvPr id="152" name="Прямоугольник 151"/>
          <p:cNvSpPr/>
          <p:nvPr/>
        </p:nvSpPr>
        <p:spPr>
          <a:xfrm>
            <a:off x="9775839" y="8635219"/>
            <a:ext cx="2928959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Беседка с навесом </a:t>
            </a:r>
          </a:p>
        </p:txBody>
      </p:sp>
      <p:pic>
        <p:nvPicPr>
          <p:cNvPr id="155" name="Picture 5" descr="D:\Проект строй\Формирование комфортной городской среды\подборка оборудование\Новая папка\pandus1_big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630206" y="9052129"/>
            <a:ext cx="1487741" cy="1115806"/>
          </a:xfrm>
          <a:prstGeom prst="rect">
            <a:avLst/>
          </a:prstGeom>
          <a:noFill/>
        </p:spPr>
      </p:pic>
      <p:sp>
        <p:nvSpPr>
          <p:cNvPr id="156" name="Прямоугольник 155"/>
          <p:cNvSpPr/>
          <p:nvPr/>
        </p:nvSpPr>
        <p:spPr>
          <a:xfrm>
            <a:off x="988968" y="8622975"/>
            <a:ext cx="2928958" cy="52320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Стойка велосипедная  </a:t>
            </a:r>
          </a:p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оцинкованная</a:t>
            </a:r>
          </a:p>
        </p:txBody>
      </p:sp>
      <p:pic>
        <p:nvPicPr>
          <p:cNvPr id="80" name="Picture 6" descr="D:\Проект строй\Формирование комфортной городской среды\подборка оборудование\go16-300x200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366796" y="2362975"/>
            <a:ext cx="1908979" cy="1272653"/>
          </a:xfrm>
          <a:prstGeom prst="rect">
            <a:avLst/>
          </a:prstGeom>
          <a:noFill/>
        </p:spPr>
      </p:pic>
      <p:pic>
        <p:nvPicPr>
          <p:cNvPr id="81" name="Picture 2" descr="C:\Users\Администратор\Desktop\Ксюша_личное\аналоги\апиравр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9880074" y="8904116"/>
            <a:ext cx="2753286" cy="1359072"/>
          </a:xfrm>
          <a:prstGeom prst="rect">
            <a:avLst/>
          </a:prstGeom>
          <a:noFill/>
        </p:spPr>
      </p:pic>
      <p:pic>
        <p:nvPicPr>
          <p:cNvPr id="86" name="Picture 3" descr="C:\Users\Администратор\Desktop\Ксюша_личное\аналоги\704449b186dcefd9bc1aa95d92e1cdb6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847015" y="8926106"/>
            <a:ext cx="860240" cy="1288835"/>
          </a:xfrm>
          <a:prstGeom prst="rect">
            <a:avLst/>
          </a:prstGeom>
          <a:noFill/>
        </p:spPr>
      </p:pic>
      <p:sp>
        <p:nvSpPr>
          <p:cNvPr id="87" name="Прямоугольник 47"/>
          <p:cNvSpPr>
            <a:spLocks noChangeArrowheads="1"/>
          </p:cNvSpPr>
          <p:nvPr/>
        </p:nvSpPr>
        <p:spPr bwMode="auto">
          <a:xfrm>
            <a:off x="7709031" y="3762176"/>
            <a:ext cx="1075140" cy="20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r>
              <a:rPr lang="ru-RU" sz="1400" u="sng" dirty="0">
                <a:latin typeface="Open Sans"/>
                <a:ea typeface="Open Sans"/>
                <a:cs typeface="Open Sans"/>
              </a:rPr>
              <a:t>Ландшафт</a:t>
            </a:r>
          </a:p>
        </p:txBody>
      </p:sp>
      <p:pic>
        <p:nvPicPr>
          <p:cNvPr id="88" name="Picture 2" descr="D:\Проект строй\Формирование комфортной городской среды\аналоги\Новая папка (2)\7aae6100c7077158f6071ae83e7d77fb.jp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7294730" y="3964790"/>
            <a:ext cx="1985965" cy="1320456"/>
          </a:xfrm>
          <a:prstGeom prst="rect">
            <a:avLst/>
          </a:prstGeom>
          <a:noFill/>
        </p:spPr>
      </p:pic>
      <p:pic>
        <p:nvPicPr>
          <p:cNvPr id="89" name="Picture 2" descr="D:\Проект строй\Формирование комфортной городской среды\подборка оборудование\medium_1318503410_83971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507563" y="2362974"/>
            <a:ext cx="1357322" cy="1357322"/>
          </a:xfrm>
          <a:prstGeom prst="rect">
            <a:avLst/>
          </a:prstGeom>
          <a:noFill/>
        </p:spPr>
      </p:pic>
      <p:pic>
        <p:nvPicPr>
          <p:cNvPr id="90" name="Picture 4" descr="D:\Проект строй\Формирование комфортной городской среды\подборка оборудование\miu517p_miub567p-800kh600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346685" y="2430970"/>
            <a:ext cx="1433349" cy="1075012"/>
          </a:xfrm>
          <a:prstGeom prst="rect">
            <a:avLst/>
          </a:prstGeom>
          <a:noFill/>
        </p:spPr>
      </p:pic>
      <p:sp>
        <p:nvSpPr>
          <p:cNvPr id="91" name="Прямоугольник 90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6846883" y="5375276"/>
            <a:ext cx="2928958" cy="52320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Качели для разных возрастных групп </a:t>
            </a:r>
          </a:p>
        </p:txBody>
      </p:sp>
      <p:pic>
        <p:nvPicPr>
          <p:cNvPr id="94" name="Picture 3" descr="D:\Проект строй\Формирование комфортной городской среды\подборка оборудование\Новая папка\4141-_-5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8328895" y="5909042"/>
            <a:ext cx="1431789" cy="954526"/>
          </a:xfrm>
          <a:prstGeom prst="rect">
            <a:avLst/>
          </a:prstGeom>
          <a:noFill/>
        </p:spPr>
      </p:pic>
      <p:pic>
        <p:nvPicPr>
          <p:cNvPr id="95" name="Рисунок 94" descr="http://www.vegas-md.com/uploads/1.123456.jpg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455" y="7295766"/>
            <a:ext cx="2355068" cy="128852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Прямоугольник 95"/>
          <p:cNvSpPr/>
          <p:nvPr/>
        </p:nvSpPr>
        <p:spPr>
          <a:xfrm>
            <a:off x="9744963" y="6983616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Бесшовное резиновое покрытие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41" descr="D:\Проект строй\Формирование комфортной городской среды\подборка оборудование\4158-s2-kartochka-tovara_400_400_5_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2376" y="5841586"/>
            <a:ext cx="1237773" cy="123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5" descr="D:\Проект строй\Формирование комфортной городской среды\подборка оборудование\002711_kartochka_tovara_400_400_5_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4785" y="9021752"/>
            <a:ext cx="1342279" cy="1342279"/>
          </a:xfrm>
          <a:prstGeom prst="rect">
            <a:avLst/>
          </a:prstGeom>
          <a:noFill/>
        </p:spPr>
      </p:pic>
      <p:pic>
        <p:nvPicPr>
          <p:cNvPr id="78" name="Picture 2" descr="D:\Проект строй\Формирование комфортной городской среды\подборка оборудование\!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61988" y="5632419"/>
            <a:ext cx="1671843" cy="1374026"/>
          </a:xfrm>
          <a:prstGeom prst="rect">
            <a:avLst/>
          </a:prstGeom>
          <a:noFill/>
        </p:spPr>
      </p:pic>
      <p:pic>
        <p:nvPicPr>
          <p:cNvPr id="121" name="Picture 2" descr="D:\Проект строй\Формирование комфортной городской среды\подборка оборудование\5901_s1_kartochka_tovara_400_400_5_100.jpg"/>
          <p:cNvPicPr>
            <a:picLocks noChangeAspect="1" noChangeArrowheads="1"/>
          </p:cNvPicPr>
          <p:nvPr/>
        </p:nvPicPr>
        <p:blipFill>
          <a:blip r:embed="rId6" cstate="print"/>
          <a:srcRect t="20148"/>
          <a:stretch>
            <a:fillRect/>
          </a:stretch>
        </p:blipFill>
        <p:spPr bwMode="auto">
          <a:xfrm>
            <a:off x="10507564" y="5885268"/>
            <a:ext cx="1554293" cy="1241134"/>
          </a:xfrm>
          <a:prstGeom prst="rect">
            <a:avLst/>
          </a:prstGeom>
          <a:noFill/>
        </p:spPr>
      </p:pic>
      <p:pic>
        <p:nvPicPr>
          <p:cNvPr id="117" name="Picture 45" descr="D:\Проект строй\Формирование комфортной городской среды\подборка оборудование\!купамв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30206" y="5671147"/>
            <a:ext cx="1645172" cy="14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http://i017.radikal.ru/1310/c2/fb0f8f31077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8901" y="350022"/>
            <a:ext cx="1289049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vs_habarov\Desktop\Сайт\Единая Россия.jpg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13631822" y="362710"/>
            <a:ext cx="1501868" cy="146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  <p:sp>
        <p:nvSpPr>
          <p:cNvPr id="134" name="Прямоугольник 1"/>
          <p:cNvSpPr>
            <a:spLocks noChangeArrowheads="1"/>
          </p:cNvSpPr>
          <p:nvPr/>
        </p:nvSpPr>
        <p:spPr bwMode="auto">
          <a:xfrm>
            <a:off x="239714" y="290514"/>
            <a:ext cx="14882812" cy="207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3" tIns="52153" rIns="104303" bIns="52153">
            <a:spAutoFit/>
          </a:bodyPr>
          <a:lstStyle/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Набор обязательных </a:t>
            </a:r>
          </a:p>
          <a:p>
            <a:pPr algn="ctr"/>
            <a:r>
              <a:rPr lang="ru-RU" sz="3200" b="1" dirty="0">
                <a:latin typeface="Open Sans"/>
                <a:ea typeface="Open Sans"/>
                <a:cs typeface="Open Sans"/>
              </a:rPr>
              <a:t>типовых элементов</a:t>
            </a:r>
          </a:p>
          <a:p>
            <a:pPr algn="ctr"/>
            <a:r>
              <a:rPr lang="ru-RU" sz="3200" dirty="0">
                <a:latin typeface="Open Sans"/>
                <a:ea typeface="Open Sans"/>
                <a:cs typeface="Open Sans"/>
              </a:rPr>
              <a:t>(рассчитанный на 1000 и более жителей)</a:t>
            </a:r>
            <a:endParaRPr lang="ru-RU" sz="32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endParaRPr lang="en-US" sz="3200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723901" y="8631239"/>
            <a:ext cx="265066" cy="1627187"/>
          </a:xfrm>
          <a:prstGeom prst="rect">
            <a:avLst/>
          </a:prstGeom>
          <a:solidFill>
            <a:srgbClr val="966BA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36" name="Прямоугольник 135"/>
          <p:cNvSpPr/>
          <p:nvPr/>
        </p:nvSpPr>
        <p:spPr>
          <a:xfrm>
            <a:off x="723901" y="7002463"/>
            <a:ext cx="265066" cy="1628775"/>
          </a:xfrm>
          <a:prstGeom prst="rect">
            <a:avLst/>
          </a:prstGeom>
          <a:solidFill>
            <a:srgbClr val="88BBB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38" name="Прямоугольник 137"/>
          <p:cNvSpPr/>
          <p:nvPr/>
        </p:nvSpPr>
        <p:spPr>
          <a:xfrm>
            <a:off x="720726" y="5375275"/>
            <a:ext cx="268241" cy="1627188"/>
          </a:xfrm>
          <a:prstGeom prst="rect">
            <a:avLst/>
          </a:prstGeom>
          <a:solidFill>
            <a:srgbClr val="DE6B7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39" name="Прямоугольник 138"/>
          <p:cNvSpPr/>
          <p:nvPr/>
        </p:nvSpPr>
        <p:spPr>
          <a:xfrm>
            <a:off x="720726" y="3746500"/>
            <a:ext cx="268241" cy="1628775"/>
          </a:xfrm>
          <a:prstGeom prst="rect">
            <a:avLst/>
          </a:prstGeom>
          <a:solidFill>
            <a:srgbClr val="B8C40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0" name="Прямоугольник 139"/>
          <p:cNvSpPr/>
          <p:nvPr/>
        </p:nvSpPr>
        <p:spPr>
          <a:xfrm>
            <a:off x="720726" y="2005786"/>
            <a:ext cx="268241" cy="1740716"/>
          </a:xfrm>
          <a:prstGeom prst="rect">
            <a:avLst/>
          </a:prstGeom>
          <a:solidFill>
            <a:srgbClr val="D3BFC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6" name="Прямоугольник 145"/>
          <p:cNvSpPr/>
          <p:nvPr/>
        </p:nvSpPr>
        <p:spPr>
          <a:xfrm>
            <a:off x="720726" y="8631239"/>
            <a:ext cx="14185899" cy="16287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7" name="Прямоугольник 146"/>
          <p:cNvSpPr/>
          <p:nvPr/>
        </p:nvSpPr>
        <p:spPr>
          <a:xfrm>
            <a:off x="723900" y="7004050"/>
            <a:ext cx="14182726" cy="162718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8" name="Прямоугольник 147"/>
          <p:cNvSpPr/>
          <p:nvPr/>
        </p:nvSpPr>
        <p:spPr>
          <a:xfrm>
            <a:off x="720726" y="5375276"/>
            <a:ext cx="14185900" cy="16287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9" name="Прямоугольник 148"/>
          <p:cNvSpPr/>
          <p:nvPr/>
        </p:nvSpPr>
        <p:spPr>
          <a:xfrm>
            <a:off x="723899" y="3748089"/>
            <a:ext cx="14182726" cy="16287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50" name="Прямоугольник 149"/>
          <p:cNvSpPr/>
          <p:nvPr/>
        </p:nvSpPr>
        <p:spPr>
          <a:xfrm>
            <a:off x="720727" y="2005785"/>
            <a:ext cx="14185900" cy="174230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63" name="Прямоугольник 59"/>
          <p:cNvSpPr>
            <a:spLocks noChangeArrowheads="1"/>
          </p:cNvSpPr>
          <p:nvPr/>
        </p:nvSpPr>
        <p:spPr bwMode="auto">
          <a:xfrm>
            <a:off x="11444289" y="2201864"/>
            <a:ext cx="184704" cy="2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 flipH="1">
            <a:off x="988967" y="2005785"/>
            <a:ext cx="2928958" cy="825740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67" name="Прямоугольник 266"/>
          <p:cNvSpPr/>
          <p:nvPr/>
        </p:nvSpPr>
        <p:spPr>
          <a:xfrm flipH="1">
            <a:off x="3917925" y="2005784"/>
            <a:ext cx="2928958" cy="825264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68" name="Прямоугольник 267"/>
          <p:cNvSpPr/>
          <p:nvPr/>
        </p:nvSpPr>
        <p:spPr>
          <a:xfrm flipH="1">
            <a:off x="6846883" y="2005784"/>
            <a:ext cx="2928958" cy="825264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69" name="Прямоугольник 268"/>
          <p:cNvSpPr/>
          <p:nvPr/>
        </p:nvSpPr>
        <p:spPr>
          <a:xfrm flipH="1">
            <a:off x="9775841" y="2005785"/>
            <a:ext cx="2928958" cy="824787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12704800" y="5392969"/>
            <a:ext cx="2201826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Сетка "Пирамида</a:t>
            </a:r>
            <a:r>
              <a:rPr lang="en-US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”</a:t>
            </a:r>
            <a:endParaRPr lang="ru-RU" sz="14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3917926" y="8649519"/>
            <a:ext cx="2948804" cy="383168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400" u="sng" dirty="0">
                <a:latin typeface="Open Sans"/>
                <a:ea typeface="Open Sans"/>
                <a:cs typeface="Open Sans"/>
              </a:rPr>
              <a:t>Благоустройство </a:t>
            </a:r>
          </a:p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400" u="sng" dirty="0">
                <a:latin typeface="Open Sans"/>
                <a:ea typeface="Open Sans"/>
                <a:cs typeface="Open Sans"/>
              </a:rPr>
              <a:t>входных групп</a:t>
            </a:r>
            <a:endParaRPr lang="ru-RU" sz="14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6846883" y="8649519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Навес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9775839" y="8635219"/>
            <a:ext cx="2928959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Беседка с навесом </a:t>
            </a:r>
          </a:p>
        </p:txBody>
      </p:sp>
      <p:pic>
        <p:nvPicPr>
          <p:cNvPr id="105" name="Picture 5" descr="D:\Проект строй\Формирование комфортной городской среды\подборка оборудование\Новая папка\pandus1_bi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30206" y="9052129"/>
            <a:ext cx="1487741" cy="1115806"/>
          </a:xfrm>
          <a:prstGeom prst="rect">
            <a:avLst/>
          </a:prstGeom>
          <a:noFill/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09671" y="4006048"/>
            <a:ext cx="1766104" cy="1324578"/>
          </a:xfrm>
          <a:prstGeom prst="rect">
            <a:avLst/>
          </a:prstGeom>
        </p:spPr>
      </p:pic>
      <p:sp>
        <p:nvSpPr>
          <p:cNvPr id="87" name="Прямоугольник 86"/>
          <p:cNvSpPr/>
          <p:nvPr/>
        </p:nvSpPr>
        <p:spPr>
          <a:xfrm>
            <a:off x="6815361" y="3720296"/>
            <a:ext cx="2940769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Медленнорастущие</a:t>
            </a:r>
            <a:r>
              <a:rPr lang="en-US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растения</a:t>
            </a:r>
            <a:endParaRPr lang="en-US" sz="14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96" name="Picture 27" descr="D:\Проект строй\Формирование комфортной городской среды\подборка оборудование\vazony-svoimi-rukami-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369551" y="3964789"/>
            <a:ext cx="1816858" cy="132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Picture 4" descr="D:\Проект строй\Формирование комфортной городской среды\подборка оборудование\002103_kartochka_tovara_400_400_5_10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68539" y="2270714"/>
            <a:ext cx="1449582" cy="1449582"/>
          </a:xfrm>
          <a:prstGeom prst="rect">
            <a:avLst/>
          </a:prstGeom>
          <a:noFill/>
        </p:spPr>
      </p:pic>
      <p:sp>
        <p:nvSpPr>
          <p:cNvPr id="112" name="Прямоугольник 111"/>
          <p:cNvSpPr/>
          <p:nvPr/>
        </p:nvSpPr>
        <p:spPr>
          <a:xfrm>
            <a:off x="988968" y="8622975"/>
            <a:ext cx="2928958" cy="52320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Стойка велосипедная  </a:t>
            </a:r>
          </a:p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оцинкованная</a:t>
            </a:r>
          </a:p>
        </p:txBody>
      </p:sp>
      <p:sp>
        <p:nvSpPr>
          <p:cNvPr id="113" name="Прямоугольник 51"/>
          <p:cNvSpPr>
            <a:spLocks noChangeArrowheads="1"/>
          </p:cNvSpPr>
          <p:nvPr/>
        </p:nvSpPr>
        <p:spPr bwMode="auto">
          <a:xfrm>
            <a:off x="9805513" y="3789885"/>
            <a:ext cx="2899286" cy="20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400" u="sng" dirty="0">
                <a:latin typeface="Open Sans"/>
                <a:ea typeface="Open Sans"/>
                <a:cs typeface="Open Sans"/>
              </a:rPr>
              <a:t>Декоративные ограждения</a:t>
            </a:r>
            <a:endParaRPr lang="ru-RU" sz="1600" u="sng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115" name="Рисунок 1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5147" y="8926107"/>
            <a:ext cx="971286" cy="1295048"/>
          </a:xfrm>
          <a:prstGeom prst="rect">
            <a:avLst/>
          </a:prstGeom>
        </p:spPr>
      </p:pic>
      <p:sp>
        <p:nvSpPr>
          <p:cNvPr id="120" name="Прямоугольник 119"/>
          <p:cNvSpPr/>
          <p:nvPr/>
        </p:nvSpPr>
        <p:spPr>
          <a:xfrm>
            <a:off x="9765562" y="5377487"/>
            <a:ext cx="3042986" cy="769427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ДИК для детей с ограниченными </a:t>
            </a:r>
            <a:endParaRPr lang="en-US" sz="14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возможностями</a:t>
            </a:r>
          </a:p>
          <a:p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9775839" y="7006444"/>
            <a:ext cx="2931397" cy="52320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Универсальная спортивная </a:t>
            </a:r>
            <a:endParaRPr lang="en-US" sz="14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площадка</a:t>
            </a:r>
            <a:endParaRPr lang="en-US" sz="14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24" name="Picture 5" descr="D:\Проект строй\Формирование комфортной городской среды\подборка оборудование\dvor01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704535" y="7506510"/>
            <a:ext cx="1071570" cy="1071570"/>
          </a:xfrm>
          <a:prstGeom prst="rect">
            <a:avLst/>
          </a:prstGeom>
          <a:noFill/>
        </p:spPr>
      </p:pic>
      <p:pic>
        <p:nvPicPr>
          <p:cNvPr id="128" name="Picture 2" descr="D:\Проект строй\Формирование комфортной городской среды\подборка оборудование\6603_s1_kartochka_tovara_400_400_5_100.jpg"/>
          <p:cNvPicPr>
            <a:picLocks noChangeAspect="1" noChangeArrowheads="1"/>
          </p:cNvPicPr>
          <p:nvPr/>
        </p:nvPicPr>
        <p:blipFill>
          <a:blip r:embed="rId16" cstate="print"/>
          <a:srcRect t="16723"/>
          <a:stretch>
            <a:fillRect/>
          </a:stretch>
        </p:blipFill>
        <p:spPr bwMode="auto">
          <a:xfrm>
            <a:off x="4745333" y="7506510"/>
            <a:ext cx="1315731" cy="1095695"/>
          </a:xfrm>
          <a:prstGeom prst="rect">
            <a:avLst/>
          </a:prstGeom>
          <a:noFill/>
        </p:spPr>
      </p:pic>
      <p:sp>
        <p:nvSpPr>
          <p:cNvPr id="130" name="Прямоугольник 129"/>
          <p:cNvSpPr/>
          <p:nvPr/>
        </p:nvSpPr>
        <p:spPr>
          <a:xfrm>
            <a:off x="3917925" y="7006444"/>
            <a:ext cx="2928958" cy="52320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Ворота с </a:t>
            </a:r>
            <a:endParaRPr lang="en-US" sz="14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баскетбольным щитом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12707238" y="7006444"/>
            <a:ext cx="2199387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Спортивный комплекс</a:t>
            </a:r>
            <a:endParaRPr lang="ru-RU" sz="16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32" name="Picture 4" descr="D:\Проект строй\Формирование комфортной городской среды\подборка оборудование\006456-kartochka-tovara_400_400_5_100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3276303" y="7363634"/>
            <a:ext cx="1214446" cy="1214446"/>
          </a:xfrm>
          <a:prstGeom prst="rect">
            <a:avLst/>
          </a:prstGeom>
          <a:noFill/>
        </p:spPr>
      </p:pic>
      <p:sp>
        <p:nvSpPr>
          <p:cNvPr id="141" name="Прямоугольник 9"/>
          <p:cNvSpPr>
            <a:spLocks noChangeArrowheads="1"/>
          </p:cNvSpPr>
          <p:nvPr/>
        </p:nvSpPr>
        <p:spPr bwMode="auto">
          <a:xfrm rot="16200000">
            <a:off x="-333471" y="2435765"/>
            <a:ext cx="2387305" cy="32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Благоустройство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42" name="Прямоугольник 10"/>
          <p:cNvSpPr>
            <a:spLocks noChangeArrowheads="1"/>
          </p:cNvSpPr>
          <p:nvPr/>
        </p:nvSpPr>
        <p:spPr bwMode="auto">
          <a:xfrm rot="16200000">
            <a:off x="350920" y="4386698"/>
            <a:ext cx="1018522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Природа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43" name="Прямоугольник 11"/>
          <p:cNvSpPr>
            <a:spLocks noChangeArrowheads="1"/>
          </p:cNvSpPr>
          <p:nvPr/>
        </p:nvSpPr>
        <p:spPr bwMode="auto">
          <a:xfrm rot="16200000">
            <a:off x="523218" y="5943594"/>
            <a:ext cx="63508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Игра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44" name="Прямоугольник 12"/>
          <p:cNvSpPr>
            <a:spLocks noChangeArrowheads="1"/>
          </p:cNvSpPr>
          <p:nvPr/>
        </p:nvSpPr>
        <p:spPr bwMode="auto">
          <a:xfrm rot="16200000">
            <a:off x="479961" y="7599379"/>
            <a:ext cx="760438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Спорт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45" name="Прямоугольник 13"/>
          <p:cNvSpPr>
            <a:spLocks noChangeArrowheads="1"/>
          </p:cNvSpPr>
          <p:nvPr/>
        </p:nvSpPr>
        <p:spPr bwMode="auto">
          <a:xfrm rot="16200000">
            <a:off x="458673" y="9226480"/>
            <a:ext cx="803014" cy="3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atin typeface="Open Sans"/>
                <a:ea typeface="Open Sans"/>
                <a:cs typeface="Open Sans"/>
              </a:rPr>
              <a:t>Отдых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51" name="Прямоугольник 150"/>
          <p:cNvSpPr/>
          <p:nvPr/>
        </p:nvSpPr>
        <p:spPr>
          <a:xfrm>
            <a:off x="988967" y="2051231"/>
            <a:ext cx="2928958" cy="2000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 defTabSz="799987">
              <a:lnSpc>
                <a:spcPct val="50000"/>
              </a:lnSpc>
              <a:spcAft>
                <a:spcPct val="35000"/>
              </a:spcAft>
            </a:pPr>
            <a:r>
              <a:rPr lang="ru-RU" sz="1400" u="sng" dirty="0">
                <a:latin typeface="Open Sans"/>
                <a:ea typeface="Open Sans"/>
                <a:cs typeface="Open Sans"/>
              </a:rPr>
              <a:t>Разные виды мощения</a:t>
            </a:r>
            <a:endParaRPr lang="ru-RU" sz="1400" u="sng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152" name="Picture 12" descr="D:\Проект строй\Формирование комфортной городской среды\текстуры\Новая папка\Гладкий оранжевый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66165" y="2339975"/>
            <a:ext cx="1380321" cy="138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" name="Picture 11" descr="D:\Проект строй\Формирование комфортной городской среды\текстуры\Новая папка\!ПЛИТКА_11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043248" y="2339976"/>
            <a:ext cx="1374478" cy="1380321"/>
          </a:xfrm>
          <a:prstGeom prst="rect">
            <a:avLst/>
          </a:prstGeom>
          <a:noFill/>
        </p:spPr>
      </p:pic>
      <p:sp>
        <p:nvSpPr>
          <p:cNvPr id="154" name="Прямоугольник 153"/>
          <p:cNvSpPr/>
          <p:nvPr/>
        </p:nvSpPr>
        <p:spPr>
          <a:xfrm>
            <a:off x="3917925" y="2005785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/>
                <a:ea typeface="Open Sans"/>
                <a:cs typeface="Open Sans"/>
              </a:rPr>
              <a:t>Скамьи, </a:t>
            </a:r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Урны</a:t>
            </a:r>
            <a:endParaRPr lang="ru-RU" sz="1400" u="sng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6846883" y="2006900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Ограждение</a:t>
            </a:r>
          </a:p>
        </p:txBody>
      </p:sp>
      <p:pic>
        <p:nvPicPr>
          <p:cNvPr id="156" name="Picture 6" descr="D:\Проект строй\Формирование комфортной городской среды\подборка оборудование\go16-300x200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366796" y="2362975"/>
            <a:ext cx="1908979" cy="1272653"/>
          </a:xfrm>
          <a:prstGeom prst="rect">
            <a:avLst/>
          </a:prstGeom>
          <a:noFill/>
        </p:spPr>
      </p:pic>
      <p:pic>
        <p:nvPicPr>
          <p:cNvPr id="158" name="Picture 2" descr="D:\Проект строй\Формирование комфортной городской среды\подборка оборудование\medium_1318503410_83971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0507563" y="2362974"/>
            <a:ext cx="1357322" cy="1357322"/>
          </a:xfrm>
          <a:prstGeom prst="rect">
            <a:avLst/>
          </a:prstGeom>
          <a:noFill/>
        </p:spPr>
      </p:pic>
      <p:sp>
        <p:nvSpPr>
          <p:cNvPr id="159" name="Прямоугольник 158"/>
          <p:cNvSpPr/>
          <p:nvPr/>
        </p:nvSpPr>
        <p:spPr>
          <a:xfrm>
            <a:off x="9775839" y="2005784"/>
            <a:ext cx="2928959" cy="52320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Уличное о</a:t>
            </a:r>
            <a:r>
              <a:rPr lang="ru-RU" sz="1400" dirty="0">
                <a:latin typeface="Open Sans"/>
                <a:ea typeface="Open Sans"/>
                <a:cs typeface="Open Sans"/>
              </a:rPr>
              <a:t>свещение</a:t>
            </a:r>
          </a:p>
          <a:p>
            <a:pPr algn="ctr"/>
            <a:endParaRPr lang="ru-RU" sz="14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60" name="Picture 8" descr="D:\Проект строй\Формирование комфортной городской среды\подборка оборудование\2264206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2747867" y="2560615"/>
            <a:ext cx="2100073" cy="1159681"/>
          </a:xfrm>
          <a:prstGeom prst="rect">
            <a:avLst/>
          </a:prstGeom>
          <a:noFill/>
        </p:spPr>
      </p:pic>
      <p:sp>
        <p:nvSpPr>
          <p:cNvPr id="161" name="Прямоугольник 160"/>
          <p:cNvSpPr/>
          <p:nvPr/>
        </p:nvSpPr>
        <p:spPr>
          <a:xfrm>
            <a:off x="12561923" y="1981501"/>
            <a:ext cx="2428893" cy="52320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Искусственная дорожная </a:t>
            </a:r>
          </a:p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неровность</a:t>
            </a:r>
          </a:p>
        </p:txBody>
      </p:sp>
      <p:pic>
        <p:nvPicPr>
          <p:cNvPr id="162" name="Picture 26" descr="D:\Проект строй\Формирование комфортной городской среды\текстуры\!трава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489032" y="4011002"/>
            <a:ext cx="1928826" cy="128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" name="Прямоугольник 163"/>
          <p:cNvSpPr/>
          <p:nvPr/>
        </p:nvSpPr>
        <p:spPr>
          <a:xfrm>
            <a:off x="988967" y="3720296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Посевной газон</a:t>
            </a:r>
          </a:p>
        </p:txBody>
      </p:sp>
      <p:pic>
        <p:nvPicPr>
          <p:cNvPr id="168" name="Picture 25" descr="D:\Проект строй\Формирование комфортной городской среды\текстуры\936101-a-floor-texture-pattern-of-some-wood-chips-and-bark-Stock-Photo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430708" y="4028073"/>
            <a:ext cx="1928826" cy="128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" name="Прямоугольник 168"/>
          <p:cNvSpPr/>
          <p:nvPr/>
        </p:nvSpPr>
        <p:spPr>
          <a:xfrm>
            <a:off x="3917925" y="3720296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Опилки из  древесной коры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72" name="Прямоугольник 171"/>
          <p:cNvSpPr/>
          <p:nvPr/>
        </p:nvSpPr>
        <p:spPr>
          <a:xfrm>
            <a:off x="3917925" y="5363371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Детская игровая площадка</a:t>
            </a:r>
          </a:p>
        </p:txBody>
      </p:sp>
      <p:sp>
        <p:nvSpPr>
          <p:cNvPr id="175" name="Прямоугольник 174"/>
          <p:cNvSpPr/>
          <p:nvPr/>
        </p:nvSpPr>
        <p:spPr>
          <a:xfrm>
            <a:off x="988967" y="7004051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Теннисный</a:t>
            </a:r>
            <a:r>
              <a:rPr lang="en-US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стол</a:t>
            </a:r>
          </a:p>
        </p:txBody>
      </p:sp>
      <p:pic>
        <p:nvPicPr>
          <p:cNvPr id="176" name="Picture 2" descr="D:\Проект строй\Формирование комфортной городской среды\подборка оборудование\Slider-1-1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218324" y="7292196"/>
            <a:ext cx="2485287" cy="1216754"/>
          </a:xfrm>
          <a:prstGeom prst="rect">
            <a:avLst/>
          </a:prstGeom>
          <a:noFill/>
        </p:spPr>
      </p:pic>
      <p:pic>
        <p:nvPicPr>
          <p:cNvPr id="177" name="Picture 6" descr="D:\Проект строй\Формирование комфортной городской среды\подборка оборудование\Без названия (6)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7346948" y="7208168"/>
            <a:ext cx="1933746" cy="1412341"/>
          </a:xfrm>
          <a:prstGeom prst="rect">
            <a:avLst/>
          </a:prstGeom>
          <a:noFill/>
        </p:spPr>
      </p:pic>
      <p:sp>
        <p:nvSpPr>
          <p:cNvPr id="178" name="Прямоугольник 177"/>
          <p:cNvSpPr/>
          <p:nvPr/>
        </p:nvSpPr>
        <p:spPr>
          <a:xfrm>
            <a:off x="6859745" y="7006445"/>
            <a:ext cx="2916095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Тренажеры</a:t>
            </a:r>
            <a:endParaRPr lang="en-US" sz="1400" u="sng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12707237" y="8649519"/>
            <a:ext cx="219938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Места отдыха </a:t>
            </a:r>
          </a:p>
        </p:txBody>
      </p:sp>
      <p:pic>
        <p:nvPicPr>
          <p:cNvPr id="2050" name="Picture 2" descr="C:\Users\Администратор\Desktop\Ксюша_личное\аналоги\апиравр.jpg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9880074" y="8904116"/>
            <a:ext cx="2753286" cy="1359072"/>
          </a:xfrm>
          <a:prstGeom prst="rect">
            <a:avLst/>
          </a:prstGeom>
          <a:noFill/>
        </p:spPr>
      </p:pic>
      <p:pic>
        <p:nvPicPr>
          <p:cNvPr id="2051" name="Picture 3" descr="C:\Users\Администратор\Desktop\Ксюша_личное\аналоги\704449b186dcefd9bc1aa95d92e1cdb6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847015" y="8926106"/>
            <a:ext cx="860240" cy="1288835"/>
          </a:xfrm>
          <a:prstGeom prst="rect">
            <a:avLst/>
          </a:prstGeom>
          <a:noFill/>
        </p:spPr>
      </p:pic>
      <p:sp>
        <p:nvSpPr>
          <p:cNvPr id="83" name="Прямоугольник 47"/>
          <p:cNvSpPr>
            <a:spLocks noChangeArrowheads="1"/>
          </p:cNvSpPr>
          <p:nvPr/>
        </p:nvSpPr>
        <p:spPr bwMode="auto">
          <a:xfrm>
            <a:off x="13204837" y="3762176"/>
            <a:ext cx="1075140" cy="20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pPr defTabSz="799987">
              <a:lnSpc>
                <a:spcPct val="50000"/>
              </a:lnSpc>
              <a:spcAft>
                <a:spcPct val="35000"/>
              </a:spcAft>
            </a:pPr>
            <a:r>
              <a:rPr lang="ru-RU" sz="1400" u="sng" dirty="0">
                <a:latin typeface="Open Sans"/>
                <a:ea typeface="Open Sans"/>
                <a:cs typeface="Open Sans"/>
              </a:rPr>
              <a:t>Ландшафт</a:t>
            </a:r>
          </a:p>
        </p:txBody>
      </p:sp>
      <p:pic>
        <p:nvPicPr>
          <p:cNvPr id="1026" name="Picture 2" descr="D:\Проект строй\Формирование комфортной городской среды\аналоги\Новая папка (2)\7aae6100c7077158f6071ae83e7d77fb.jpg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2790536" y="3964790"/>
            <a:ext cx="1985965" cy="1320456"/>
          </a:xfrm>
          <a:prstGeom prst="rect">
            <a:avLst/>
          </a:prstGeom>
          <a:noFill/>
        </p:spPr>
      </p:pic>
      <p:pic>
        <p:nvPicPr>
          <p:cNvPr id="80" name="Picture 3" descr="D:\Проект строй\Формирование комфортной городской среды\подборка оборудование\1601_avr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560999" y="2473355"/>
            <a:ext cx="1175503" cy="1175503"/>
          </a:xfrm>
          <a:prstGeom prst="rect">
            <a:avLst/>
          </a:prstGeom>
          <a:noFill/>
        </p:spPr>
      </p:pic>
      <p:sp>
        <p:nvSpPr>
          <p:cNvPr id="81" name="Прямоугольник 80"/>
          <p:cNvSpPr/>
          <p:nvPr/>
        </p:nvSpPr>
        <p:spPr>
          <a:xfrm>
            <a:off x="-582670" y="0"/>
            <a:ext cx="285752" cy="1044257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6846883" y="5375276"/>
            <a:ext cx="2928958" cy="52320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Качели для разных возрастных групп </a:t>
            </a:r>
          </a:p>
        </p:txBody>
      </p:sp>
      <p:pic>
        <p:nvPicPr>
          <p:cNvPr id="85" name="Picture 3" descr="D:\Проект строй\Формирование комфортной городской среды\подборка оборудование\Новая папка\4141-_-5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275643" y="5909042"/>
            <a:ext cx="1431789" cy="954526"/>
          </a:xfrm>
          <a:prstGeom prst="rect">
            <a:avLst/>
          </a:prstGeom>
          <a:noFill/>
        </p:spPr>
      </p:pic>
      <p:pic>
        <p:nvPicPr>
          <p:cNvPr id="88" name="Рисунок 87" descr="http://www.vegas-md.com/uploads/1.123456.jpg"/>
          <p:cNvPicPr/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93" y="5661014"/>
            <a:ext cx="2355068" cy="128852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Прямоугольник 88"/>
          <p:cNvSpPr/>
          <p:nvPr/>
        </p:nvSpPr>
        <p:spPr>
          <a:xfrm>
            <a:off x="996487" y="5353237"/>
            <a:ext cx="2928958" cy="3077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1400" u="sng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Бесшовное резиновое покрытие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12177</TotalTime>
  <Words>3368</Words>
  <Application>Microsoft Office PowerPoint</Application>
  <PresentationFormat>Произвольный</PresentationFormat>
  <Paragraphs>1178</Paragraphs>
  <Slides>45</Slides>
  <Notes>45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Петрова Ирина Вениаминовна</dc:creator>
  <cp:lastModifiedBy>Валерий Сергеевич Хабаров</cp:lastModifiedBy>
  <cp:revision>732</cp:revision>
  <cp:lastPrinted>2017-06-01T16:35:09Z</cp:lastPrinted>
  <dcterms:created xsi:type="dcterms:W3CDTF">2017-08-15T06:48:58Z</dcterms:created>
  <dcterms:modified xsi:type="dcterms:W3CDTF">2018-04-20T11:54:00Z</dcterms:modified>
</cp:coreProperties>
</file>