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60" r:id="rId2"/>
    <p:sldId id="277" r:id="rId3"/>
    <p:sldId id="278" r:id="rId4"/>
    <p:sldId id="284" r:id="rId5"/>
    <p:sldId id="281" r:id="rId6"/>
    <p:sldId id="282" r:id="rId7"/>
    <p:sldId id="283" r:id="rId8"/>
    <p:sldId id="286" r:id="rId9"/>
    <p:sldId id="287" r:id="rId10"/>
    <p:sldId id="308" r:id="rId11"/>
    <p:sldId id="288" r:id="rId12"/>
    <p:sldId id="261" r:id="rId13"/>
    <p:sldId id="279" r:id="rId14"/>
    <p:sldId id="289" r:id="rId15"/>
    <p:sldId id="312" r:id="rId16"/>
    <p:sldId id="315" r:id="rId17"/>
    <p:sldId id="316" r:id="rId18"/>
    <p:sldId id="317" r:id="rId19"/>
    <p:sldId id="318" r:id="rId20"/>
    <p:sldId id="320" r:id="rId21"/>
    <p:sldId id="321" r:id="rId22"/>
    <p:sldId id="322" r:id="rId23"/>
    <p:sldId id="292" r:id="rId24"/>
    <p:sldId id="478" r:id="rId25"/>
    <p:sldId id="487" r:id="rId26"/>
    <p:sldId id="488" r:id="rId27"/>
    <p:sldId id="489" r:id="rId28"/>
    <p:sldId id="307" r:id="rId29"/>
    <p:sldId id="313" r:id="rId30"/>
    <p:sldId id="490" r:id="rId31"/>
    <p:sldId id="275" r:id="rId32"/>
    <p:sldId id="274" r:id="rId33"/>
    <p:sldId id="290" r:id="rId34"/>
    <p:sldId id="262" r:id="rId35"/>
    <p:sldId id="263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68" autoAdjust="0"/>
    <p:restoredTop sz="94660"/>
  </p:normalViewPr>
  <p:slideViewPr>
    <p:cSldViewPr>
      <p:cViewPr varScale="1">
        <p:scale>
          <a:sx n="107" d="100"/>
          <a:sy n="107" d="100"/>
        </p:scale>
        <p:origin x="-1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D5A617-AD07-405D-B2A8-5ECC05F5F39F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89B1B6-2ECD-4D27-8594-8422D1BDFD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1889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645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231A7F4-BE44-4735-BF8A-A71E0825E61A}" type="slidenum">
              <a:rPr lang="ru-RU" altLang="ru-RU" smtClean="0"/>
              <a:pPr eaLnBrk="1" hangingPunct="1"/>
              <a:t>7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98500" y="809625"/>
            <a:ext cx="5400675" cy="40513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73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altLang="ru-RU">
                <a:ea typeface="ＭＳ Ｐゴシック" panose="020B0600070205080204" pitchFamily="34" charset="-128"/>
              </a:rPr>
              <a:t>Какие мероприятия необходимо проводить и что будет являться доказательной базой что принятые руководством организации (учреждения) управленческие решения и реализуемые на основании принятых решений мероприятия минимизировали ЭКОЛОГИЧЕСКУЮ ОПАСНОСТЬ </a:t>
            </a:r>
          </a:p>
        </p:txBody>
      </p:sp>
      <p:sp>
        <p:nvSpPr>
          <p:cNvPr id="2273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BA1F29-5BC9-4F6E-BE77-5B149AB484E8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293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BAB38-DB95-4E50-9569-C602E978DC84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39EC7-7CA5-4FB0-8AEA-552E8F03A3D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BAB38-DB95-4E50-9569-C602E978DC84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9EC7-7CA5-4FB0-8AEA-552E8F03A3D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BAB38-DB95-4E50-9569-C602E978DC84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9EC7-7CA5-4FB0-8AEA-552E8F03A3D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BAB38-DB95-4E50-9569-C602E978DC84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9EC7-7CA5-4FB0-8AEA-552E8F03A3D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BAB38-DB95-4E50-9569-C602E978DC84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9EC7-7CA5-4FB0-8AEA-552E8F03A3D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BAB38-DB95-4E50-9569-C602E978DC84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9EC7-7CA5-4FB0-8AEA-552E8F03A3DC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BAB38-DB95-4E50-9569-C602E978DC84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9EC7-7CA5-4FB0-8AEA-552E8F03A3DC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BAB38-DB95-4E50-9569-C602E978DC84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9EC7-7CA5-4FB0-8AEA-552E8F03A3D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BAB38-DB95-4E50-9569-C602E978DC84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9EC7-7CA5-4FB0-8AEA-552E8F03A3D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BAB38-DB95-4E50-9569-C602E978DC84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9EC7-7CA5-4FB0-8AEA-552E8F03A3D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BAB38-DB95-4E50-9569-C602E978DC84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39EC7-7CA5-4FB0-8AEA-552E8F03A3DC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0E6BAB38-DB95-4E50-9569-C602E978DC84}" type="datetimeFigureOut">
              <a:rPr lang="ru-RU" smtClean="0"/>
              <a:t>27.10.2022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29439EC7-7CA5-4FB0-8AEA-552E8F03A3DC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31840" y="908720"/>
            <a:ext cx="54006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Зинченко Наталья Александровна - ведущий эксперт по безопасности оборудования детских игровых и спортивных площадок, действительный член палаты судебных экспертов имени Ю. Г.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Корухова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 действующий эксперт при Комиссии Министерства строительства и жилищно-коммунального хозяйства по вопросам развития благоустройства общественных территорий, эксперт общественной палаты РФ комиссии по ЖКХ, строительству и дорогам, главный региональный технический эксперт в области предупреждения причинения вреда инвалидам с различной нозологией на объектах благоустройства, развлекательном оборудовании, оборудовании детских игровых и спортивных площадок, расположенных на общественных территориях и в зданиях (сооружениях)</a:t>
            </a:r>
          </a:p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Контакты: +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7 903 655 03 93</a:t>
            </a:r>
            <a:endParaRPr 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 </a:t>
            </a:r>
            <a:r>
              <a:rPr lang="ru-RU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naz@dar-info.ru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116632"/>
            <a:ext cx="89289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accent1"/>
              </a:buClr>
              <a:buSzPct val="70000"/>
            </a:pPr>
            <a:r>
              <a:rPr lang="ru-RU" altLang="ru-RU" sz="16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Ассоциация по благоустройству, озеленению территорий и обучению граждан «ГОРОД» (Ассоциация «ГОРОД»)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5" r="11140"/>
          <a:stretch/>
        </p:blipFill>
        <p:spPr bwMode="auto">
          <a:xfrm>
            <a:off x="323528" y="908720"/>
            <a:ext cx="2298928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89425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D9D54DD-AC4E-55B9-CDD6-8AE75C432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42" y="332657"/>
            <a:ext cx="8304922" cy="622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83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9490" y="404664"/>
            <a:ext cx="8064896" cy="334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20000"/>
              </a:lnSpc>
            </a:pP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Эксплуатант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(владелец) разрабатывает и обеспечивает исполнение комплекса мероприятий по безопасной эксплуатации оборудования на основе учета:</a:t>
            </a:r>
          </a:p>
          <a:p>
            <a:pPr algn="just" fontAlgn="base">
              <a:lnSpc>
                <a:spcPct val="120000"/>
              </a:lnSpc>
            </a:pP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конструкции оборудования;</a:t>
            </a:r>
          </a:p>
          <a:p>
            <a:pPr algn="just" fontAlgn="base">
              <a:lnSpc>
                <a:spcPct val="120000"/>
              </a:lnSpc>
            </a:pP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требований эксплуатационных и иных документов, предоставленных изготовителем;</a:t>
            </a:r>
          </a:p>
          <a:p>
            <a:pPr algn="just" fontAlgn="base">
              <a:lnSpc>
                <a:spcPct val="120000"/>
              </a:lnSpc>
            </a:pP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 установки, обслуживания и ремонта оборудования;</a:t>
            </a:r>
          </a:p>
          <a:p>
            <a:pPr algn="just" fontAlgn="base">
              <a:lnSpc>
                <a:spcPct val="120000"/>
              </a:lnSpc>
            </a:pP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-климатических условий и условий эксплуатации оборудования.</a:t>
            </a:r>
            <a:b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lnSpc>
                <a:spcPct val="120000"/>
              </a:lnSpc>
            </a:pPr>
            <a:r>
              <a:rPr lang="ru-RU" sz="16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Эксплуатант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(владелец) детской площадки 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должен периодически, не менее одного раза в 12 месяц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оценивать эффективность мероприятий по обеспечению безопасности</a:t>
            </a: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на основе опыта или при изменении условий эксплуатации корректировать (если это необходимо) комплекс мероприятий по обеспечению безопасности.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45614" y="6021288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solidFill>
                  <a:schemeClr val="tx2"/>
                </a:solidFill>
              </a:rPr>
              <a:t>(п. 7  ГОСТ Р 52301-2013 «Оборудование и покрытия детских игровых площадок. </a:t>
            </a:r>
          </a:p>
          <a:p>
            <a:pPr algn="ctr"/>
            <a:r>
              <a:rPr lang="ru-RU" sz="1400" i="1" dirty="0">
                <a:solidFill>
                  <a:schemeClr val="tx2"/>
                </a:solidFill>
              </a:rPr>
              <a:t>Безопасность при эксплуатации»)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7457" y="3955411"/>
            <a:ext cx="7992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cap="all" dirty="0">
                <a:solidFill>
                  <a:srgbClr val="003B68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Персонал должен быть обученным и компетентным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37163" y="4653136"/>
            <a:ext cx="7891001" cy="9529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компетентности персонала определяется видом выполняемых работ.</a:t>
            </a:r>
          </a:p>
          <a:p>
            <a:pPr lvl="0" algn="just">
              <a:lnSpc>
                <a:spcPct val="120000"/>
              </a:lnSpc>
            </a:pPr>
            <a:r>
              <a:rPr lang="ru-RU" sz="16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Персонал должен иметь точную информацию о выполняемой работе, уровне ответственности и полномочий.</a:t>
            </a:r>
          </a:p>
        </p:txBody>
      </p:sp>
      <p:pic>
        <p:nvPicPr>
          <p:cNvPr id="8" name="Picture 2" descr="блокнот город (2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133" y="6328347"/>
            <a:ext cx="1155296" cy="43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2003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3"/>
          <p:cNvSpPr txBox="1">
            <a:spLocks noChangeArrowheads="1"/>
          </p:cNvSpPr>
          <p:nvPr/>
        </p:nvSpPr>
        <p:spPr bwMode="auto">
          <a:xfrm>
            <a:off x="476105" y="1036518"/>
            <a:ext cx="8207376" cy="43088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200" b="1" dirty="0"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Организационные мероприятия </a:t>
            </a:r>
            <a:r>
              <a:rPr lang="ru-RU" altLang="ru-RU" sz="2200" b="1" dirty="0" err="1"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эксплуатанта</a:t>
            </a:r>
            <a:endParaRPr lang="ru-RU" altLang="ru-RU" sz="2200" b="1" dirty="0">
              <a:solidFill>
                <a:schemeClr val="bg2">
                  <a:lumMod val="25000"/>
                </a:schemeClr>
              </a:solidFill>
              <a:effectLst>
                <a:outerShdw blurRad="63500" dist="38100" dir="5400000" algn="t" rotWithShape="0">
                  <a:prstClr val="black">
                    <a:alpha val="25000"/>
                  </a:prst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195" name="TextBox 1"/>
          <p:cNvSpPr txBox="1">
            <a:spLocks noChangeArrowheads="1"/>
          </p:cNvSpPr>
          <p:nvPr/>
        </p:nvSpPr>
        <p:spPr bwMode="auto">
          <a:xfrm>
            <a:off x="250825" y="1844675"/>
            <a:ext cx="86423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alt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приказа о назначении ответственного за эксплуатацию детского игрового и спортивного оборудования.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alt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приказа о назначении состава комиссии ежегодного основного осмотра и списания оборудования.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ru-RU" altLang="ru-RU" sz="20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и утверждение графиков осмотров.</a:t>
            </a:r>
          </a:p>
        </p:txBody>
      </p:sp>
      <p:pic>
        <p:nvPicPr>
          <p:cNvPr id="4" name="Picture 2" descr="блокнот город (2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628" y="6237312"/>
            <a:ext cx="1155296" cy="43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37215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2770" y="717376"/>
            <a:ext cx="77768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b="1" dirty="0"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Перечень документов, запрашиваемый у Подрядчика при приемке оборудования детской площадки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52770" y="1628800"/>
            <a:ext cx="8064896" cy="3151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40000"/>
              </a:lnSpc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Паспорт на каждую единицу оборудования или покрытие.</a:t>
            </a:r>
          </a:p>
          <a:p>
            <a:pPr lvl="0" algn="just">
              <a:lnSpc>
                <a:spcPct val="140000"/>
              </a:lnSpc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Сертификат соответствия ТР ЕАЭС/декларация соответствия  ТР ЕАЭС с приложениями на оборудование или покрытие. </a:t>
            </a:r>
          </a:p>
          <a:p>
            <a:pPr lvl="0" algn="just">
              <a:lnSpc>
                <a:spcPct val="140000"/>
              </a:lnSpc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 Схема размещения на площадке, прошедшее согласование с коммунальными службами.</a:t>
            </a:r>
          </a:p>
          <a:p>
            <a:pPr lvl="0" algn="just">
              <a:lnSpc>
                <a:spcPct val="140000"/>
              </a:lnSpc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 Акты на скрытые работы, сертификаты на материалы, используемые в ходе работы установки оборудования/покрытия.</a:t>
            </a:r>
          </a:p>
          <a:p>
            <a:pPr lvl="0" algn="just">
              <a:lnSpc>
                <a:spcPct val="140000"/>
              </a:lnSpc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5. Бухгалтерские закрывающие документы.</a:t>
            </a:r>
          </a:p>
        </p:txBody>
      </p:sp>
      <p:pic>
        <p:nvPicPr>
          <p:cNvPr id="4" name="Picture 2" descr="блокнот город (2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628" y="6237312"/>
            <a:ext cx="1155296" cy="43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631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71463"/>
            <a:ext cx="849694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b="1" dirty="0"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Перечень документов, запрашиваемых у </a:t>
            </a:r>
            <a:r>
              <a:rPr lang="ru-RU" sz="2200" b="1" dirty="0" err="1"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эксплуатанта</a:t>
            </a:r>
            <a:r>
              <a:rPr lang="ru-RU" sz="2200" b="1" dirty="0"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</a:p>
          <a:p>
            <a:pPr algn="ctr">
              <a:defRPr/>
            </a:pPr>
            <a:r>
              <a:rPr lang="ru-RU" sz="2200" b="1" dirty="0"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при проверках</a:t>
            </a:r>
          </a:p>
          <a:p>
            <a:pPr>
              <a:defRPr/>
            </a:pPr>
            <a:r>
              <a:rPr lang="ru-RU" dirty="0">
                <a:latin typeface="Arial" pitchFamily="34" charset="0"/>
                <a:cs typeface="Arial" pitchFamily="34" charset="0"/>
              </a:rPr>
              <a:t> </a:t>
            </a:r>
          </a:p>
          <a:p>
            <a:pPr algn="just">
              <a:spcAft>
                <a:spcPts val="60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Приказ о назначении лиц, ответственных за эксплуатацию площадки на текущий год.</a:t>
            </a:r>
          </a:p>
          <a:p>
            <a:pPr algn="just">
              <a:spcAft>
                <a:spcPts val="600"/>
              </a:spcAft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2. Приказ о назначении состава комиссии ежегодного основного осмотра на текущий год.</a:t>
            </a:r>
          </a:p>
          <a:p>
            <a:pPr algn="just">
              <a:spcAft>
                <a:spcPts val="600"/>
              </a:spcAft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3.  Схемы расположения площадок и перечень установленного на них оборудования.</a:t>
            </a:r>
          </a:p>
          <a:p>
            <a:pPr algn="just">
              <a:spcAft>
                <a:spcPts val="600"/>
              </a:spcAft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4. Утвержденный график осмотров на текущий год...</a:t>
            </a:r>
          </a:p>
          <a:p>
            <a:pPr algn="just">
              <a:spcAft>
                <a:spcPts val="600"/>
              </a:spcAft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5. Акт ежегодного основного осмотра за истекший год.</a:t>
            </a:r>
          </a:p>
          <a:p>
            <a:pPr algn="just">
              <a:spcAft>
                <a:spcPts val="600"/>
              </a:spcAft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6. Журнал с результатами контроля за техническим состоянием оборудования и контроля соответствия требованиям безопасности, технического обслуживания и ремонта за истекший и текущий год. </a:t>
            </a:r>
          </a:p>
          <a:p>
            <a:pPr algn="just">
              <a:spcAft>
                <a:spcPts val="600"/>
              </a:spcAft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7. Документы, подтверждающие ввод оборудования в эксплуатацию.</a:t>
            </a:r>
          </a:p>
          <a:p>
            <a:pPr algn="just">
              <a:spcAft>
                <a:spcPts val="600"/>
              </a:spcAft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8. Паспорта на оборудование.</a:t>
            </a:r>
          </a:p>
          <a:p>
            <a:pPr algn="just">
              <a:spcAft>
                <a:spcPts val="600"/>
              </a:spcAft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9. Сертификаты соответствия/декларации соответствия на оборудование.</a:t>
            </a:r>
          </a:p>
          <a:p>
            <a:pPr algn="just">
              <a:spcAft>
                <a:spcPts val="600"/>
              </a:spcAft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10. Должностные инструкции лиц, отвечающих за эксплуатацию площадок.</a:t>
            </a:r>
          </a:p>
          <a:p>
            <a:pPr algn="just">
              <a:spcAft>
                <a:spcPts val="600"/>
              </a:spcAft>
              <a:defRPr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11. Документы, подтверждающие компетенцию обслуживающего персонала. (при наличии)</a:t>
            </a:r>
          </a:p>
        </p:txBody>
      </p:sp>
      <p:pic>
        <p:nvPicPr>
          <p:cNvPr id="3" name="Picture 2" descr="блокнот город (2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346" y="6303166"/>
            <a:ext cx="1155296" cy="43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6241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E3C823F-DE34-DA81-5382-E377CCEFB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851" y="204690"/>
            <a:ext cx="5861469" cy="5888606"/>
          </a:xfrm>
          <a:prstGeom prst="rect">
            <a:avLst/>
          </a:prstGeom>
        </p:spPr>
      </p:pic>
      <p:pic>
        <p:nvPicPr>
          <p:cNvPr id="24" name="Picture 2" descr="блокнот город (2)">
            <a:extLst>
              <a:ext uri="{FF2B5EF4-FFF2-40B4-BE49-F238E27FC236}">
                <a16:creationId xmlns:a16="http://schemas.microsoft.com/office/drawing/2014/main" xmlns="" id="{28C6C0BA-7C88-C09B-4CEA-6E72B23FB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6237312"/>
            <a:ext cx="1155296" cy="43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61334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D0C0A98-84A3-71DA-0AB1-EBDD16FFB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88" y="288032"/>
            <a:ext cx="6998296" cy="5877272"/>
          </a:xfrm>
          <a:prstGeom prst="rect">
            <a:avLst/>
          </a:prstGeom>
        </p:spPr>
      </p:pic>
      <p:pic>
        <p:nvPicPr>
          <p:cNvPr id="3" name="Picture 2" descr="блокнот город (2)">
            <a:extLst>
              <a:ext uri="{FF2B5EF4-FFF2-40B4-BE49-F238E27FC236}">
                <a16:creationId xmlns:a16="http://schemas.microsoft.com/office/drawing/2014/main" xmlns="" id="{03BB3D01-3C7B-E64B-91AB-F0D0C05B3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6375734"/>
            <a:ext cx="1155296" cy="43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47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A5BE2A0-B6DC-CA2D-B60A-C9ABA7195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863" y="248962"/>
            <a:ext cx="5728449" cy="5988350"/>
          </a:xfrm>
          <a:prstGeom prst="rect">
            <a:avLst/>
          </a:prstGeom>
        </p:spPr>
      </p:pic>
      <p:pic>
        <p:nvPicPr>
          <p:cNvPr id="3" name="Picture 2" descr="блокнот город (2)">
            <a:extLst>
              <a:ext uri="{FF2B5EF4-FFF2-40B4-BE49-F238E27FC236}">
                <a16:creationId xmlns:a16="http://schemas.microsoft.com/office/drawing/2014/main" xmlns="" id="{3755EEF5-0FA4-E201-2BBF-4BB8CA504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6375734"/>
            <a:ext cx="1155296" cy="43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5009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91B9F28-28B5-A10D-D507-15B4C2826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56" y="162018"/>
            <a:ext cx="8100392" cy="6075294"/>
          </a:xfrm>
          <a:prstGeom prst="rect">
            <a:avLst/>
          </a:prstGeom>
        </p:spPr>
      </p:pic>
      <p:pic>
        <p:nvPicPr>
          <p:cNvPr id="3" name="Picture 2" descr="блокнот город (2)">
            <a:extLst>
              <a:ext uri="{FF2B5EF4-FFF2-40B4-BE49-F238E27FC236}">
                <a16:creationId xmlns:a16="http://schemas.microsoft.com/office/drawing/2014/main" xmlns="" id="{6871498C-0D53-94D7-7225-AA5EABB7D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6375734"/>
            <a:ext cx="1155296" cy="43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719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0D600DF-DDDC-B1E2-A85D-EAFA22701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" y="918633"/>
            <a:ext cx="8316416" cy="4658731"/>
          </a:xfrm>
          <a:prstGeom prst="rect">
            <a:avLst/>
          </a:prstGeom>
        </p:spPr>
      </p:pic>
      <p:pic>
        <p:nvPicPr>
          <p:cNvPr id="3" name="Picture 2" descr="блокнот город (2)">
            <a:extLst>
              <a:ext uri="{FF2B5EF4-FFF2-40B4-BE49-F238E27FC236}">
                <a16:creationId xmlns:a16="http://schemas.microsoft.com/office/drawing/2014/main" xmlns="" id="{45C88E9A-D862-25F2-F6FF-D42DD4601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6375734"/>
            <a:ext cx="1155296" cy="43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2781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251521" y="332656"/>
            <a:ext cx="8568952" cy="95063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just">
              <a:defRPr/>
            </a:pPr>
            <a:r>
              <a:rPr lang="ru-RU" altLang="ru-RU" sz="2000" b="1" spc="-50" dirty="0">
                <a:solidFill>
                  <a:srgbClr val="003B68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Детская площадка </a:t>
            </a:r>
            <a:r>
              <a:rPr lang="ru-RU" altLang="ru-RU" sz="18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altLang="ru-RU" sz="180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это  специально оборудованная территория, предназначенная для игры детей, включающая в себя оборудование и покрытие для детской игровой площадки. </a:t>
            </a:r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251520" y="4941168"/>
            <a:ext cx="8568953" cy="67710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ru-RU" altLang="ru-RU" sz="2000" b="1" spc="-50" dirty="0">
                <a:solidFill>
                  <a:srgbClr val="003B68"/>
                </a:solidFill>
                <a:latin typeface="Times New Roman" pitchFamily="18" charset="0"/>
                <a:cs typeface="Times New Roman" pitchFamily="18" charset="0"/>
              </a:rPr>
              <a:t>Пользователь</a:t>
            </a:r>
            <a:r>
              <a:rPr lang="ru-RU" altLang="ru-RU" b="1" dirty="0">
                <a:solidFill>
                  <a:srgbClr val="003B68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altLang="ru-RU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-</a:t>
            </a:r>
            <a:r>
              <a:rPr lang="ru-RU" altLang="ru-RU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alt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ребенок, использующий по назначению оборудование и покрытие, и лицо, осуществляющее присмотр за ним.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323528" y="5805264"/>
            <a:ext cx="8352928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sz="2000" b="1" spc="-50" dirty="0">
                <a:solidFill>
                  <a:srgbClr val="003B68"/>
                </a:solidFill>
                <a:latin typeface="Times New Roman" pitchFamily="18" charset="0"/>
                <a:cs typeface="Times New Roman" pitchFamily="18" charset="0"/>
              </a:rPr>
              <a:t>Ребенок</a:t>
            </a:r>
            <a:r>
              <a:rPr lang="ru-RU" dirty="0"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–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пользователь детской игровой площадки в возрасте до 14 лет.</a:t>
            </a:r>
          </a:p>
        </p:txBody>
      </p:sp>
      <p:pic>
        <p:nvPicPr>
          <p:cNvPr id="10" name="Picture 2" descr="https://storage.spatiulconstruit.ro/storproc/gallery/94/36/16349/gallery_item/103449/fuchsia_activity_tower_15_1034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72750"/>
            <a:ext cx="5652628" cy="37684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блокнот город (2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735" y="6241604"/>
            <a:ext cx="1155296" cy="43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248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FD1B531-F2CF-9E21-505A-08B08148BD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01491"/>
            <a:ext cx="3456384" cy="6144683"/>
          </a:xfrm>
          <a:prstGeom prst="rect">
            <a:avLst/>
          </a:prstGeom>
        </p:spPr>
      </p:pic>
      <p:pic>
        <p:nvPicPr>
          <p:cNvPr id="3" name="Picture 2" descr="блокнот город (2)">
            <a:extLst>
              <a:ext uri="{FF2B5EF4-FFF2-40B4-BE49-F238E27FC236}">
                <a16:creationId xmlns:a16="http://schemas.microsoft.com/office/drawing/2014/main" xmlns="" id="{D69E8E0C-316C-895F-D532-8497CC374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6375734"/>
            <a:ext cx="1155296" cy="43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B123170-4CEF-00FC-A004-AC321FA4F6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95" b="7550"/>
          <a:stretch/>
        </p:blipFill>
        <p:spPr>
          <a:xfrm>
            <a:off x="4860032" y="476672"/>
            <a:ext cx="3289320" cy="547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7868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C61E977-A7A1-AAA4-2909-0687F83B58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0"/>
          <a:stretch/>
        </p:blipFill>
        <p:spPr>
          <a:xfrm>
            <a:off x="2483767" y="275518"/>
            <a:ext cx="3384377" cy="6261740"/>
          </a:xfrm>
          <a:prstGeom prst="rect">
            <a:avLst/>
          </a:prstGeom>
        </p:spPr>
      </p:pic>
      <p:pic>
        <p:nvPicPr>
          <p:cNvPr id="3" name="Picture 2" descr="блокнот город (2)">
            <a:extLst>
              <a:ext uri="{FF2B5EF4-FFF2-40B4-BE49-F238E27FC236}">
                <a16:creationId xmlns:a16="http://schemas.microsoft.com/office/drawing/2014/main" xmlns="" id="{EB6EA71A-5A9D-72F3-78E5-F831B2B21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6375734"/>
            <a:ext cx="1155296" cy="43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17213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FCC8577-3F2A-1320-D4E7-FDCEB2EA68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03620"/>
            <a:ext cx="3672408" cy="6172114"/>
          </a:xfrm>
          <a:prstGeom prst="rect">
            <a:avLst/>
          </a:prstGeom>
        </p:spPr>
      </p:pic>
      <p:pic>
        <p:nvPicPr>
          <p:cNvPr id="3" name="Picture 2" descr="блокнот город (2)">
            <a:extLst>
              <a:ext uri="{FF2B5EF4-FFF2-40B4-BE49-F238E27FC236}">
                <a16:creationId xmlns:a16="http://schemas.microsoft.com/office/drawing/2014/main" xmlns="" id="{21932EC1-CCBA-4C5B-EB17-3659EC522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6375734"/>
            <a:ext cx="1155296" cy="43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09298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блокнот город (2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6375734"/>
            <a:ext cx="1155296" cy="43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88069" y="116632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Последствия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124" y="4333864"/>
            <a:ext cx="2748640" cy="22431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0"/>
          <a:stretch/>
        </p:blipFill>
        <p:spPr bwMode="auto">
          <a:xfrm>
            <a:off x="236392" y="4333863"/>
            <a:ext cx="2551678" cy="23083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511" y="842907"/>
            <a:ext cx="3249613" cy="3951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348" y="4845037"/>
            <a:ext cx="2895011" cy="19146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825" y="2188024"/>
            <a:ext cx="2892656" cy="2124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96" y="2188024"/>
            <a:ext cx="2634768" cy="20099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438" y="116632"/>
            <a:ext cx="2648026" cy="2071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48" y="200457"/>
            <a:ext cx="2538322" cy="19037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47860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>
            <a:extLst>
              <a:ext uri="{FF2B5EF4-FFF2-40B4-BE49-F238E27FC236}">
                <a16:creationId xmlns:a16="http://schemas.microsoft.com/office/drawing/2014/main" xmlns="" id="{D55B6E36-AE4A-F67B-EC3D-97C0BEB31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7" y="188913"/>
            <a:ext cx="4608513" cy="651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блокнот город (2)">
            <a:extLst>
              <a:ext uri="{FF2B5EF4-FFF2-40B4-BE49-F238E27FC236}">
                <a16:creationId xmlns:a16="http://schemas.microsoft.com/office/drawing/2014/main" xmlns="" id="{BE0E3EDC-F389-1CF6-2F16-BDF2AF179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735" y="6241604"/>
            <a:ext cx="1155296" cy="43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9D8442E8-8B88-A0DA-B166-3697106B2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44463"/>
            <a:ext cx="4614863" cy="652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>
            <a:extLst>
              <a:ext uri="{FF2B5EF4-FFF2-40B4-BE49-F238E27FC236}">
                <a16:creationId xmlns:a16="http://schemas.microsoft.com/office/drawing/2014/main" xmlns="" id="{3C7D0B29-BFC2-8209-634E-AE99B0E93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117475"/>
            <a:ext cx="4633913" cy="6551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блокнот город (2)">
            <a:extLst>
              <a:ext uri="{FF2B5EF4-FFF2-40B4-BE49-F238E27FC236}">
                <a16:creationId xmlns:a16="http://schemas.microsoft.com/office/drawing/2014/main" xmlns="" id="{67BB0DE6-68F0-6E4B-E58D-076BF8142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735" y="6241604"/>
            <a:ext cx="1155296" cy="43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>
            <a:extLst>
              <a:ext uri="{FF2B5EF4-FFF2-40B4-BE49-F238E27FC236}">
                <a16:creationId xmlns:a16="http://schemas.microsoft.com/office/drawing/2014/main" xmlns="" id="{7F8AE4F8-C399-EFA8-2DFC-AD1A69457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8" t="3439" r="6541" b="3427"/>
          <a:stretch>
            <a:fillRect/>
          </a:stretch>
        </p:blipFill>
        <p:spPr bwMode="auto">
          <a:xfrm>
            <a:off x="171450" y="188913"/>
            <a:ext cx="4418013" cy="648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4" descr="D:\!!!!\сертификаты романа - 0002.jpg">
            <a:extLst>
              <a:ext uri="{FF2B5EF4-FFF2-40B4-BE49-F238E27FC236}">
                <a16:creationId xmlns:a16="http://schemas.microsoft.com/office/drawing/2014/main" xmlns="" id="{C2887A26-79A2-DA39-E81A-026672D77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3" t="3499" r="7661" b="3897"/>
          <a:stretch>
            <a:fillRect/>
          </a:stretch>
        </p:blipFill>
        <p:spPr bwMode="auto">
          <a:xfrm>
            <a:off x="4589463" y="188913"/>
            <a:ext cx="4332287" cy="648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 descr="блокнот город (2)">
            <a:extLst>
              <a:ext uri="{FF2B5EF4-FFF2-40B4-BE49-F238E27FC236}">
                <a16:creationId xmlns:a16="http://schemas.microsoft.com/office/drawing/2014/main" xmlns="" id="{5ADC32C6-7630-6631-E066-B54411621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735" y="6241604"/>
            <a:ext cx="1155296" cy="43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xmlns="" id="{66416E56-ECC7-655B-C8BA-FD41CED13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" t="1576" r="5629" b="1765"/>
          <a:stretch>
            <a:fillRect/>
          </a:stretch>
        </p:blipFill>
        <p:spPr bwMode="auto">
          <a:xfrm>
            <a:off x="2555875" y="222250"/>
            <a:ext cx="4572000" cy="644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блокнот город (2)">
            <a:extLst>
              <a:ext uri="{FF2B5EF4-FFF2-40B4-BE49-F238E27FC236}">
                <a16:creationId xmlns:a16="http://schemas.microsoft.com/office/drawing/2014/main" xmlns="" id="{24EEA67A-D314-0422-0405-B7B0EDF6D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735" y="6241604"/>
            <a:ext cx="1155296" cy="43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5">
            <a:extLst>
              <a:ext uri="{FF2B5EF4-FFF2-40B4-BE49-F238E27FC236}">
                <a16:creationId xmlns:a16="http://schemas.microsoft.com/office/drawing/2014/main" xmlns="" id="{3F2CFF42-7EBC-0F62-1C7E-9737D0651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130" y="114300"/>
            <a:ext cx="4629150" cy="656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блокнот город (2)">
            <a:extLst>
              <a:ext uri="{FF2B5EF4-FFF2-40B4-BE49-F238E27FC236}">
                <a16:creationId xmlns:a16="http://schemas.microsoft.com/office/drawing/2014/main" xmlns="" id="{63CEFAC2-9AB6-5DA4-B106-FAACCA287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735" y="6241604"/>
            <a:ext cx="1155296" cy="43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>
            <a:extLst>
              <a:ext uri="{FF2B5EF4-FFF2-40B4-BE49-F238E27FC236}">
                <a16:creationId xmlns:a16="http://schemas.microsoft.com/office/drawing/2014/main" xmlns="" id="{580505DD-6D97-652D-4E64-D10DB225E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4" t="11189" b="23776"/>
          <a:stretch>
            <a:fillRect/>
          </a:stretch>
        </p:blipFill>
        <p:spPr bwMode="auto">
          <a:xfrm>
            <a:off x="2443163" y="115888"/>
            <a:ext cx="4865687" cy="6678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блокнот город (2)">
            <a:extLst>
              <a:ext uri="{FF2B5EF4-FFF2-40B4-BE49-F238E27FC236}">
                <a16:creationId xmlns:a16="http://schemas.microsoft.com/office/drawing/2014/main" xmlns="" id="{6BAF2EC3-3CC7-180B-0EE0-9132FD38A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735" y="6241604"/>
            <a:ext cx="1155296" cy="43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7108" y="1541604"/>
            <a:ext cx="624205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cap="all" spc="-5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Детские площадки </a:t>
            </a:r>
            <a:r>
              <a:rPr lang="ru-RU" b="1" cap="all" spc="-50" dirty="0">
                <a:solidFill>
                  <a:schemeClr val="accent1">
                    <a:lumMod val="50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должны быть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15724" y="1561387"/>
            <a:ext cx="5835650" cy="36988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92636" y="3217285"/>
            <a:ext cx="2232025" cy="4333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700585" y="3213745"/>
            <a:ext cx="20161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spc="-5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безопасными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66428" y="3233952"/>
            <a:ext cx="20161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spc="-5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комфортными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43253" y="3217285"/>
            <a:ext cx="201612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spc="-5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доступными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329915" y="3152990"/>
            <a:ext cx="2089150" cy="4810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491880" y="3183702"/>
            <a:ext cx="2016125" cy="50482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19" name="Прямая со стрелкой 18"/>
          <p:cNvCxnSpPr/>
          <p:nvPr/>
        </p:nvCxnSpPr>
        <p:spPr>
          <a:xfrm>
            <a:off x="4355976" y="2132447"/>
            <a:ext cx="0" cy="86531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1394334" y="2121214"/>
            <a:ext cx="628628" cy="86531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6514617" y="2097690"/>
            <a:ext cx="987378" cy="865312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395536" y="332656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Оборудование и  покрытие  детской игровой площадки должны быть таким, чтобы при применении </a:t>
            </a: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 назначению </a:t>
            </a:r>
            <a:r>
              <a:rPr lang="ru-RU" altLang="ru-RU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они не представляли опасности для жизни и здоровья пользователей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920525"/>
            <a:ext cx="2215527" cy="2342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48" y="3920525"/>
            <a:ext cx="2131152" cy="2414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9065" y="3920525"/>
            <a:ext cx="2287432" cy="22874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605" y="6328283"/>
            <a:ext cx="1158875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63956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Прямая со стрелкой 23"/>
          <p:cNvCxnSpPr/>
          <p:nvPr/>
        </p:nvCxnSpPr>
        <p:spPr>
          <a:xfrm>
            <a:off x="1801415" y="4708931"/>
            <a:ext cx="0" cy="3548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6992540" y="4689908"/>
            <a:ext cx="0" cy="3548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6306" name="Заголовок 1"/>
          <p:cNvSpPr>
            <a:spLocks noGrp="1"/>
          </p:cNvSpPr>
          <p:nvPr>
            <p:ph type="title"/>
          </p:nvPr>
        </p:nvSpPr>
        <p:spPr>
          <a:xfrm>
            <a:off x="452408" y="775674"/>
            <a:ext cx="8486775" cy="4669631"/>
          </a:xfrm>
        </p:spPr>
        <p:txBody>
          <a:bodyPr/>
          <a:lstStyle/>
          <a:p>
            <a:pPr eaLnBrk="1" hangingPunct="1"/>
            <a:r>
              <a:rPr lang="ru-RU" altLang="ru-RU" sz="1500" dirty="0"/>
              <a:t/>
            </a:r>
            <a:br>
              <a:rPr lang="ru-RU" altLang="ru-RU" sz="1500" dirty="0"/>
            </a:br>
            <a:endParaRPr lang="ru-RU" altLang="ru-RU" sz="15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2448" y="1232291"/>
            <a:ext cx="8283923" cy="642942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chilly" dir="t"/>
          </a:scene3d>
          <a:sp3d>
            <a:bevelB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50" u="sng" dirty="0">
                <a:solidFill>
                  <a:prstClr val="black"/>
                </a:solidFill>
                <a:latin typeface="Calibri"/>
              </a:rPr>
              <a:t>Системные нарушения</a:t>
            </a:r>
            <a:r>
              <a:rPr lang="ru-RU" sz="1350" dirty="0">
                <a:solidFill>
                  <a:prstClr val="black"/>
                </a:solidFill>
                <a:latin typeface="Calibri"/>
              </a:rPr>
              <a:t>, являющиеся причиной угрозы вреда в будущем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50" dirty="0">
                <a:solidFill>
                  <a:prstClr val="black"/>
                </a:solidFill>
                <a:latin typeface="Calibri"/>
              </a:rPr>
              <a:t>и формирующие условий социальной напряженности</a:t>
            </a:r>
          </a:p>
        </p:txBody>
      </p:sp>
      <p:cxnSp>
        <p:nvCxnSpPr>
          <p:cNvPr id="7" name="Прямая со стрелкой 6"/>
          <p:cNvCxnSpPr/>
          <p:nvPr/>
        </p:nvCxnSpPr>
        <p:spPr>
          <a:xfrm rot="5400000">
            <a:off x="2975968" y="2061002"/>
            <a:ext cx="267891" cy="1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571604" y="2196757"/>
            <a:ext cx="2786082" cy="123230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chilly" dir="t"/>
          </a:scene3d>
          <a:sp3d>
            <a:bevelB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50" dirty="0">
              <a:solidFill>
                <a:prstClr val="black"/>
              </a:solidFill>
              <a:latin typeface="Calibri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50" dirty="0">
                <a:solidFill>
                  <a:prstClr val="black"/>
                </a:solidFill>
                <a:latin typeface="Calibri"/>
              </a:rPr>
              <a:t>недостоверность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50" u="sng" dirty="0">
                <a:solidFill>
                  <a:prstClr val="black"/>
                </a:solidFill>
                <a:latin typeface="Calibri"/>
              </a:rPr>
              <a:t>проектных и иных решений, в том </a:t>
            </a:r>
            <a:r>
              <a:rPr lang="ru-RU" sz="1350" u="sng" dirty="0">
                <a:solidFill>
                  <a:prstClr val="black"/>
                </a:solidFill>
              </a:rPr>
              <a:t>числе результатов обследования детских площадок в части инклюзивности </a:t>
            </a:r>
            <a:endParaRPr lang="ru-RU" sz="1350" u="sng" dirty="0">
              <a:solidFill>
                <a:prstClr val="black"/>
              </a:solidFill>
              <a:latin typeface="Calibri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5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3" name="Прямая со стрелкой 12"/>
          <p:cNvCxnSpPr/>
          <p:nvPr/>
        </p:nvCxnSpPr>
        <p:spPr>
          <a:xfrm rot="5400000">
            <a:off x="5617369" y="2062193"/>
            <a:ext cx="267891" cy="11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4572001" y="2200167"/>
            <a:ext cx="2420540" cy="123230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chilly" dir="t"/>
          </a:scene3d>
          <a:sp3d>
            <a:bevelB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50" dirty="0">
              <a:solidFill>
                <a:prstClr val="black"/>
              </a:solidFill>
              <a:latin typeface="Calibri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350" u="sng" dirty="0">
                <a:solidFill>
                  <a:prstClr val="black"/>
                </a:solidFill>
                <a:latin typeface="Calibri"/>
              </a:rPr>
              <a:t>Отсутствие или несоответствие мероприятий по созданию элементов комфортной городской среды в части инклюзивности </a:t>
            </a:r>
            <a:endParaRPr lang="ru-RU" sz="1350" dirty="0">
              <a:solidFill>
                <a:prstClr val="black"/>
              </a:solidFill>
              <a:latin typeface="Calibri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088838" y="3845746"/>
            <a:ext cx="2238393" cy="96560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chilly" dir="t"/>
          </a:scene3d>
          <a:sp3d>
            <a:bevelB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itchFamily="18" charset="0"/>
              </a:rPr>
              <a:t>Угроза причинения вреда лицам с инвалидностью и иным МГН в будущем</a:t>
            </a:r>
            <a:br>
              <a:rPr lang="ru-RU" sz="1200" dirty="0">
                <a:solidFill>
                  <a:prstClr val="black"/>
                </a:solidFill>
                <a:latin typeface="Times New Roman" pitchFamily="18" charset="0"/>
              </a:rPr>
            </a:b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67878" y="5068693"/>
            <a:ext cx="8458200" cy="842954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chilly" dir="t"/>
          </a:scene3d>
          <a:sp3d>
            <a:bevelB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Угроза не достижения целевых задач национального проекта "Жилье и городская среда»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Создание условий социальной напряженности (т.е. реализация угрозы причинения вреда)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искажение сведений о доступности игровых пространств для широкого круга пользователей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200" b="1" u="sng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rot="5400000">
            <a:off x="3447456" y="3535567"/>
            <a:ext cx="214313" cy="1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rot="5400000">
            <a:off x="5215533" y="3535566"/>
            <a:ext cx="214313" cy="11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4344590" y="4689908"/>
            <a:ext cx="0" cy="3548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3238490" y="3846954"/>
            <a:ext cx="2238393" cy="96560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chilly" dir="t"/>
          </a:scene3d>
          <a:sp3d>
            <a:bevelB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itchFamily="18" charset="0"/>
              </a:rPr>
              <a:t>Угроза не достижения установленных показателей индекса качества</a:t>
            </a:r>
            <a:br>
              <a:rPr lang="ru-RU" sz="1200" dirty="0">
                <a:solidFill>
                  <a:prstClr val="black"/>
                </a:solidFill>
                <a:latin typeface="Times New Roman" pitchFamily="18" charset="0"/>
              </a:rPr>
            </a:b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52408" y="3846954"/>
            <a:ext cx="2238393" cy="965606"/>
          </a:xfrm>
          <a:prstGeom prst="rect">
            <a:avLst/>
          </a:prstGeom>
          <a:solidFill>
            <a:schemeClr val="bg2"/>
          </a:solidFill>
          <a:scene3d>
            <a:camera prst="orthographicFront"/>
            <a:lightRig rig="chilly" dir="t"/>
          </a:scene3d>
          <a:sp3d>
            <a:bevelB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itchFamily="18" charset="0"/>
              </a:rPr>
              <a:t>Угроза неэффективности расходования средств</a:t>
            </a:r>
            <a:br>
              <a:rPr lang="ru-RU" sz="1200" dirty="0">
                <a:solidFill>
                  <a:prstClr val="black"/>
                </a:solidFill>
                <a:latin typeface="Times New Roman" pitchFamily="18" charset="0"/>
              </a:rPr>
            </a:b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1801415" y="3661154"/>
            <a:ext cx="51911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1801415" y="3643313"/>
            <a:ext cx="0" cy="2023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endCxn id="21" idx="0"/>
          </p:cNvCxnSpPr>
          <p:nvPr/>
        </p:nvCxnSpPr>
        <p:spPr>
          <a:xfrm flipH="1">
            <a:off x="4357688" y="3643317"/>
            <a:ext cx="39291" cy="2035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6978221" y="3661152"/>
            <a:ext cx="0" cy="2089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>
            <a:stCxn id="23" idx="3"/>
          </p:cNvCxnSpPr>
          <p:nvPr/>
        </p:nvCxnSpPr>
        <p:spPr>
          <a:xfrm>
            <a:off x="2690801" y="4329757"/>
            <a:ext cx="547689" cy="41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>
            <a:stCxn id="21" idx="3"/>
          </p:cNvCxnSpPr>
          <p:nvPr/>
        </p:nvCxnSpPr>
        <p:spPr>
          <a:xfrm flipV="1">
            <a:off x="5476882" y="4324412"/>
            <a:ext cx="611954" cy="534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ая выноска 5"/>
          <p:cNvSpPr/>
          <p:nvPr/>
        </p:nvSpPr>
        <p:spPr>
          <a:xfrm>
            <a:off x="7390719" y="1945227"/>
            <a:ext cx="1536928" cy="527362"/>
          </a:xfrm>
          <a:prstGeom prst="wedgeRectCallout">
            <a:avLst>
              <a:gd name="adj1" fmla="val -74194"/>
              <a:gd name="adj2" fmla="val 4784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по результатам прокурорских проверок</a:t>
            </a:r>
            <a:r>
              <a:rPr lang="ru-RU" sz="1350" dirty="0"/>
              <a:t>  </a:t>
            </a:r>
          </a:p>
        </p:txBody>
      </p:sp>
      <p:sp>
        <p:nvSpPr>
          <p:cNvPr id="27" name="Прямоугольная выноска 26"/>
          <p:cNvSpPr/>
          <p:nvPr/>
        </p:nvSpPr>
        <p:spPr>
          <a:xfrm>
            <a:off x="278131" y="2079181"/>
            <a:ext cx="1155758" cy="527362"/>
          </a:xfrm>
          <a:prstGeom prst="wedgeRectCallout">
            <a:avLst>
              <a:gd name="adj1" fmla="val 62822"/>
              <a:gd name="adj2" fmla="val 27743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по результатам прокурорских проверок</a:t>
            </a:r>
            <a:endParaRPr lang="ru-RU" sz="1350" dirty="0"/>
          </a:p>
        </p:txBody>
      </p:sp>
      <p:sp>
        <p:nvSpPr>
          <p:cNvPr id="29" name="Прямоугольная выноска 28"/>
          <p:cNvSpPr/>
          <p:nvPr/>
        </p:nvSpPr>
        <p:spPr>
          <a:xfrm>
            <a:off x="7347856" y="3149701"/>
            <a:ext cx="1579790" cy="527362"/>
          </a:xfrm>
          <a:prstGeom prst="wedgeRectCallout">
            <a:avLst>
              <a:gd name="adj1" fmla="val -71869"/>
              <a:gd name="adj2" fmla="val -5782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по результатам внешнего аудита</a:t>
            </a:r>
            <a:endParaRPr lang="ru-RU" sz="1350" dirty="0"/>
          </a:p>
        </p:txBody>
      </p:sp>
      <p:sp>
        <p:nvSpPr>
          <p:cNvPr id="31" name="Прямоугольная выноска 30"/>
          <p:cNvSpPr/>
          <p:nvPr/>
        </p:nvSpPr>
        <p:spPr>
          <a:xfrm>
            <a:off x="7347859" y="2535822"/>
            <a:ext cx="1579790" cy="527362"/>
          </a:xfrm>
          <a:prstGeom prst="wedgeRectCallout">
            <a:avLst>
              <a:gd name="adj1" fmla="val -71481"/>
              <a:gd name="adj2" fmla="val -1602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по результатам обращений граждан</a:t>
            </a:r>
            <a:endParaRPr lang="ru-RU" sz="1350" dirty="0"/>
          </a:p>
        </p:txBody>
      </p:sp>
      <p:sp>
        <p:nvSpPr>
          <p:cNvPr id="33" name="Прямоугольная выноска 32"/>
          <p:cNvSpPr/>
          <p:nvPr/>
        </p:nvSpPr>
        <p:spPr>
          <a:xfrm>
            <a:off x="278131" y="2799502"/>
            <a:ext cx="1155758" cy="527362"/>
          </a:xfrm>
          <a:prstGeom prst="wedgeRectCallout">
            <a:avLst>
              <a:gd name="adj1" fmla="val 60928"/>
              <a:gd name="adj2" fmla="val -12896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</a:rPr>
              <a:t>по результатам внешнего аудита</a:t>
            </a:r>
            <a:endParaRPr lang="ru-RU" sz="1350" dirty="0"/>
          </a:p>
        </p:txBody>
      </p:sp>
      <p:pic>
        <p:nvPicPr>
          <p:cNvPr id="2" name="Picture 2" descr="блокнот город (2)">
            <a:extLst>
              <a:ext uri="{FF2B5EF4-FFF2-40B4-BE49-F238E27FC236}">
                <a16:creationId xmlns:a16="http://schemas.microsoft.com/office/drawing/2014/main" xmlns="" id="{8EF5A934-CDED-2E04-D75A-90B8E7BC8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735" y="6241604"/>
            <a:ext cx="1155296" cy="43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6574326"/>
      </p:ext>
    </p:extLst>
  </p:cSld>
  <p:clrMapOvr>
    <a:masterClrMapping/>
  </p:clrMapOvr>
  <p:transition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Box 2"/>
          <p:cNvSpPr txBox="1">
            <a:spLocks noChangeArrowheads="1"/>
          </p:cNvSpPr>
          <p:nvPr/>
        </p:nvSpPr>
        <p:spPr bwMode="auto">
          <a:xfrm>
            <a:off x="121071" y="2924944"/>
            <a:ext cx="8945562" cy="3612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lnSpc>
                <a:spcPct val="120000"/>
              </a:lnSpc>
              <a:buFontTx/>
              <a:buChar char="-"/>
            </a:pPr>
            <a:r>
              <a:rPr lang="ru-RU" alt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часть 1 статьи 238 УК РФ «Производство, хранение, перевозка либо сбыт товаров и продукции, выполнение работ или оказание услуг, не отвечающих требованиям безопасности»;</a:t>
            </a:r>
          </a:p>
          <a:p>
            <a:pPr algn="just" eaLnBrk="1" hangingPunct="1">
              <a:lnSpc>
                <a:spcPct val="120000"/>
              </a:lnSpc>
              <a:buFontTx/>
              <a:buChar char="-"/>
            </a:pPr>
            <a:r>
              <a:rPr lang="ru-RU" alt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статья 327 УК РФ «Подделка, изготовление или оборот поддельных документов, государственных наград, штампов, печатей или бланков»;</a:t>
            </a:r>
          </a:p>
          <a:p>
            <a:pPr algn="just" eaLnBrk="1" hangingPunct="1">
              <a:lnSpc>
                <a:spcPct val="120000"/>
              </a:lnSpc>
              <a:buFontTx/>
              <a:buChar char="-"/>
            </a:pPr>
            <a:r>
              <a:rPr lang="ru-RU" alt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статья 159 УК РФ «Мошенничество»;</a:t>
            </a:r>
          </a:p>
          <a:p>
            <a:pPr algn="just" eaLnBrk="1" hangingPunct="1">
              <a:lnSpc>
                <a:spcPct val="120000"/>
              </a:lnSpc>
            </a:pPr>
            <a:r>
              <a:rPr lang="ru-RU" alt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статья 115 УК РФ «Умышленное причинение легкого вреда здоровья»;</a:t>
            </a:r>
          </a:p>
          <a:p>
            <a:pPr algn="just" eaLnBrk="1" hangingPunct="1">
              <a:lnSpc>
                <a:spcPct val="120000"/>
              </a:lnSpc>
            </a:pPr>
            <a:r>
              <a:rPr lang="ru-RU" alt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статья 112 УК РФ «Умышленное причинение средней тяжести вреда здоровью»;</a:t>
            </a:r>
          </a:p>
          <a:p>
            <a:pPr algn="just" eaLnBrk="1" hangingPunct="1">
              <a:lnSpc>
                <a:spcPct val="120000"/>
              </a:lnSpc>
            </a:pPr>
            <a:r>
              <a:rPr lang="ru-RU" alt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статья 111 УК РФ «Умышленное причинение тяжкого вреда здоровью»;</a:t>
            </a:r>
          </a:p>
          <a:p>
            <a:pPr algn="just" eaLnBrk="1" hangingPunct="1">
              <a:lnSpc>
                <a:spcPct val="120000"/>
              </a:lnSpc>
            </a:pPr>
            <a:r>
              <a:rPr lang="ru-RU" alt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статья 109 УК РФ «Причинение смерти по неосторожности»;</a:t>
            </a:r>
          </a:p>
          <a:p>
            <a:pPr algn="just" eaLnBrk="1" hangingPunct="1">
              <a:lnSpc>
                <a:spcPct val="120000"/>
              </a:lnSpc>
              <a:buFontTx/>
              <a:buChar char="-"/>
            </a:pPr>
            <a:r>
              <a:rPr lang="ru-RU" alt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статья 293 УК РФ  «Халатность»</a:t>
            </a:r>
          </a:p>
          <a:p>
            <a:pPr algn="just" eaLnBrk="1" hangingPunct="1">
              <a:lnSpc>
                <a:spcPct val="120000"/>
              </a:lnSpc>
              <a:buFontTx/>
              <a:buChar char="-"/>
            </a:pPr>
            <a:r>
              <a:rPr lang="ru-RU" altLang="ru-RU" sz="1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статья 237 УК РФ «Сокрытие информации об обстоятельства, создающих опасность для жизни или здоровья людей»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39952" y="908720"/>
            <a:ext cx="4320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Уголовная ответственность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3024336" cy="226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блокнот город (2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957" y="6320926"/>
            <a:ext cx="1155296" cy="43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1839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1"/>
          <p:cNvSpPr txBox="1">
            <a:spLocks noChangeArrowheads="1"/>
          </p:cNvSpPr>
          <p:nvPr/>
        </p:nvSpPr>
        <p:spPr bwMode="auto">
          <a:xfrm>
            <a:off x="3779912" y="1268760"/>
            <a:ext cx="515477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Административная ответственность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641541" y="2564904"/>
            <a:ext cx="529878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>- часть 1 статьи 14.43 КоАП РФ, нарушение правил эксплуатации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3635896" y="332655"/>
            <a:ext cx="529878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200" b="1" dirty="0"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Ответственность за несоблюдение требований правил эксплуатации</a:t>
            </a:r>
          </a:p>
        </p:txBody>
      </p:sp>
      <p:pic>
        <p:nvPicPr>
          <p:cNvPr id="5122" name="Picture 2" descr="https://www.murman.ru/news/files/2016/20160712_1111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3505200"/>
            <a:ext cx="1921875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www.murman.ru/news/files/2016/20160712_1111-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3505200"/>
            <a:ext cx="2882812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www.murman.ru/news/files/2016/20160712_1111-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29" y="3820084"/>
            <a:ext cx="2882813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06" y="116632"/>
            <a:ext cx="3096344" cy="35647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753" y="3820084"/>
            <a:ext cx="3241264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623"/>
          <a:stretch/>
        </p:blipFill>
        <p:spPr bwMode="auto">
          <a:xfrm>
            <a:off x="3465250" y="3830488"/>
            <a:ext cx="2221714" cy="2160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блокнот город (2)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628" y="6237312"/>
            <a:ext cx="1155296" cy="43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1839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32040" y="1700808"/>
            <a:ext cx="36769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Гражданская ответственность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44910" y="4149080"/>
            <a:ext cx="8375562" cy="142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lnSpc>
                <a:spcPct val="120000"/>
              </a:lnSpc>
              <a:buFont typeface="Arial" charset="0"/>
              <a:buNone/>
            </a:pPr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>- статья 1085 ГК РФ «Объем и характер возмещения вреда, причиненного повреждением здоровья»;</a:t>
            </a:r>
          </a:p>
          <a:p>
            <a:pPr algn="just" eaLnBrk="1" hangingPunct="1">
              <a:lnSpc>
                <a:spcPct val="120000"/>
              </a:lnSpc>
              <a:buFont typeface="Arial" charset="0"/>
              <a:buNone/>
            </a:pPr>
            <a:r>
              <a:rPr lang="ru-RU" altLang="ru-RU" b="1" i="1" dirty="0">
                <a:latin typeface="Times New Roman" pitchFamily="18" charset="0"/>
                <a:cs typeface="Times New Roman" pitchFamily="18" charset="0"/>
              </a:rPr>
              <a:t>- статья 1096 ГК РФ «Лица, ответственные за вред, причиненный вследствие недостатков товара, работы или услуги»</a:t>
            </a:r>
          </a:p>
        </p:txBody>
      </p:sp>
      <p:sp>
        <p:nvSpPr>
          <p:cNvPr id="4" name="AutoShape 2" descr="blob:https://web.whatsapp.com/d5ec0ef6-7c21-477b-9099-cea88b48389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blob:https://web.whatsapp.com/d5ec0ef6-7c21-477b-9099-cea88b483892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blob:https://web.whatsapp.com/d5ec0ef6-7c21-477b-9099-cea88b483892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10" y="980728"/>
            <a:ext cx="4256058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блокнот город (2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628" y="6237312"/>
            <a:ext cx="1155296" cy="43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04602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89" b="6329"/>
          <a:stretch/>
        </p:blipFill>
        <p:spPr bwMode="auto">
          <a:xfrm>
            <a:off x="1206562" y="476672"/>
            <a:ext cx="2717366" cy="5029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249" y="476672"/>
            <a:ext cx="2828844" cy="5029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860032" y="5805264"/>
            <a:ext cx="34291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https://wa.me/qr/DNUFMXC53Q4FO1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09745" y="5805264"/>
            <a:ext cx="27109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https://t.me/detskiytravmatizm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блокнот город (2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628" y="6237312"/>
            <a:ext cx="1155296" cy="43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73196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блокнот город (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2060575"/>
            <a:ext cx="8518525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Прямоугольник 2"/>
          <p:cNvSpPr>
            <a:spLocks noChangeArrowheads="1"/>
          </p:cNvSpPr>
          <p:nvPr/>
        </p:nvSpPr>
        <p:spPr bwMode="auto">
          <a:xfrm>
            <a:off x="239713" y="260350"/>
            <a:ext cx="8662987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9pPr>
          </a:lstStyle>
          <a:p>
            <a:pPr algn="just" eaLnBrk="1" hangingPunct="1"/>
            <a:r>
              <a:rPr lang="ru-RU" alt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Ассоциация по благоустройству,</a:t>
            </a:r>
          </a:p>
          <a:p>
            <a:pPr algn="just" eaLnBrk="1" hangingPunct="1"/>
            <a:r>
              <a:rPr lang="ru-RU" alt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озеленению территорий </a:t>
            </a:r>
          </a:p>
          <a:p>
            <a:pPr algn="just" eaLnBrk="1" hangingPunct="1"/>
            <a:r>
              <a:rPr lang="ru-RU" altLang="ru-RU" sz="28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и обучению граждан</a:t>
            </a:r>
          </a:p>
          <a:p>
            <a:pPr algn="ctr" eaLnBrk="1" hangingPunct="1"/>
            <a:r>
              <a:rPr lang="ru-RU" altLang="ru-RU" sz="3600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«ГОРОД»</a:t>
            </a:r>
          </a:p>
        </p:txBody>
      </p:sp>
      <p:sp>
        <p:nvSpPr>
          <p:cNvPr id="45060" name="TextBox 1"/>
          <p:cNvSpPr txBox="1">
            <a:spLocks noChangeArrowheads="1"/>
          </p:cNvSpPr>
          <p:nvPr/>
        </p:nvSpPr>
        <p:spPr bwMode="auto">
          <a:xfrm>
            <a:off x="827088" y="5445125"/>
            <a:ext cx="777716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ranklin Gothic Book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394052, г. Воронеж, ул. Матросова, 66, ком. 24</a:t>
            </a:r>
          </a:p>
          <a:p>
            <a:pPr algn="ctr" eaLnBrk="1" hangingPunct="1"/>
            <a:r>
              <a:rPr lang="ru-RU" alt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Телефон: 8-903-655-03-93, 8-960-126-40-07, 8-960-126-40-05</a:t>
            </a:r>
          </a:p>
          <a:p>
            <a:pPr algn="ctr" eaLnBrk="1" hangingPunct="1"/>
            <a:r>
              <a:rPr lang="en-US" alt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alt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alt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ru-RU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gorod-ride@yandex.ru</a:t>
            </a:r>
            <a:endParaRPr lang="ru-RU" alt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869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404664"/>
            <a:ext cx="7429500" cy="5643562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1200"/>
              </a:spcAft>
              <a:defRPr/>
            </a:pPr>
            <a:r>
              <a:rPr lang="ru-RU" sz="3600" dirty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Технический регламент Евразийского экономического союза «О безопасности оборудования для детских игровых площадок»</a:t>
            </a:r>
            <a:br>
              <a:rPr lang="ru-RU" sz="3600" dirty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  <a:cs typeface="Times New Roman" pitchFamily="18" charset="0"/>
              </a:rPr>
              <a:t>(ТР ЕАЭС 042/2017)</a:t>
            </a:r>
            <a:br>
              <a:rPr lang="ru-RU" sz="2800" dirty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Принят решением Евразийской экономической комиссией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от 17 мая 2017 года № 21.</a:t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Вступил в силу с 17 ноября 2018 года.</a:t>
            </a:r>
            <a:br>
              <a:rPr lang="ru-RU" sz="1800" b="1" dirty="0"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блокнот город (2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628" y="6237312"/>
            <a:ext cx="1155296" cy="43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3945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288" y="1052736"/>
            <a:ext cx="8548687" cy="54014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600"/>
              </a:spcAft>
              <a:buFont typeface="Wingdings 3" charset="2"/>
              <a:buChar char=""/>
              <a:defRPr/>
            </a:pP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ГОСТ 34614.1-2019 «Оборудование и покрытия игровых площадок. Часть 1. Общие требования безопасности и методы испытаний»</a:t>
            </a:r>
          </a:p>
          <a:p>
            <a:pPr algn="just" fontAlgn="auto">
              <a:spcBef>
                <a:spcPts val="0"/>
              </a:spcBef>
              <a:spcAft>
                <a:spcPts val="600"/>
              </a:spcAft>
              <a:buFont typeface="Wingdings 3" charset="2"/>
              <a:buChar char=""/>
              <a:defRPr/>
            </a:pP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ГОСТ 34614.2-2019 «Оборудование и покрытия игровых площадок. Часть 2. Дополнительные требования безопасности и методы испытаний качелей»</a:t>
            </a:r>
          </a:p>
          <a:p>
            <a:pPr algn="just" fontAlgn="auto">
              <a:spcBef>
                <a:spcPts val="0"/>
              </a:spcBef>
              <a:spcAft>
                <a:spcPts val="600"/>
              </a:spcAft>
              <a:buFont typeface="Wingdings 3" charset="2"/>
              <a:buChar char=""/>
              <a:defRPr/>
            </a:pP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ГОСТ 34614.3-2019  «Оборудование и покрытия игровых площадок. Часть 3. Дополнительные требования безопасности и методы испытаний горок»</a:t>
            </a:r>
          </a:p>
          <a:p>
            <a:pPr algn="just" fontAlgn="auto">
              <a:spcBef>
                <a:spcPts val="0"/>
              </a:spcBef>
              <a:spcAft>
                <a:spcPts val="600"/>
              </a:spcAft>
              <a:buFont typeface="Wingdings 3" charset="2"/>
              <a:buChar char=""/>
              <a:defRPr/>
            </a:pP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ГОСТ 34614.4-2019 «Оборудование и покрытия игровых площадок. Часть 4. Дополнительные требования безопасности и методы испытаний канатных дорог»</a:t>
            </a:r>
          </a:p>
          <a:p>
            <a:pPr algn="just" fontAlgn="auto">
              <a:spcBef>
                <a:spcPts val="0"/>
              </a:spcBef>
              <a:spcAft>
                <a:spcPts val="600"/>
              </a:spcAft>
              <a:buFont typeface="Wingdings 3" charset="2"/>
              <a:buChar char=""/>
              <a:defRPr/>
            </a:pP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ГОСТ 34614.5-2019 «Оборудование и покрытия игровых площадок. Часть 5. Дополнительные требования безопасности и методы испытаний каруселей»</a:t>
            </a:r>
          </a:p>
          <a:p>
            <a:pPr algn="just" fontAlgn="auto">
              <a:spcBef>
                <a:spcPts val="0"/>
              </a:spcBef>
              <a:spcAft>
                <a:spcPts val="600"/>
              </a:spcAft>
              <a:buFont typeface="Wingdings 3" charset="2"/>
              <a:buChar char=""/>
              <a:defRPr/>
            </a:pP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ГОСТ 34614.6-2019 «Оборудование и покрытия игровых площадок. Часть 6. Дополнительные требования безопасности и методы испытаний качалок»</a:t>
            </a:r>
          </a:p>
          <a:p>
            <a:pPr algn="just" fontAlgn="auto">
              <a:spcBef>
                <a:spcPts val="0"/>
              </a:spcBef>
              <a:spcAft>
                <a:spcPts val="600"/>
              </a:spcAft>
              <a:buFont typeface="Wingdings 3" charset="2"/>
              <a:buChar char=""/>
              <a:defRPr/>
            </a:pP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ГОСТ 34614.7-2019 «Оборудование и покрытия игровых площадок. Часть 7. Руководство по установке, контролю, техническому обслуживанию и эксплуатации»</a:t>
            </a:r>
          </a:p>
          <a:p>
            <a:pPr algn="just" fontAlgn="auto">
              <a:spcBef>
                <a:spcPts val="0"/>
              </a:spcBef>
              <a:spcAft>
                <a:spcPts val="600"/>
              </a:spcAft>
              <a:buFont typeface="Wingdings 3" charset="2"/>
              <a:buChar char=""/>
              <a:defRPr/>
            </a:pP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ГОСТ 34614.10-2019 «Оборудование и покрытия игровых площадок. Часть 10. Дополнительные специальные требования безопасности и методы испытаний для полностью закрытого игрового оборудования»</a:t>
            </a:r>
          </a:p>
          <a:p>
            <a:pPr algn="just" fontAlgn="auto">
              <a:spcBef>
                <a:spcPts val="0"/>
              </a:spcBef>
              <a:spcAft>
                <a:spcPts val="600"/>
              </a:spcAft>
              <a:buFont typeface="Wingdings 3" charset="2"/>
              <a:buChar char=""/>
              <a:defRPr/>
            </a:pP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ГОСТ 34614.11-2019 «Оборудование и покрытия игровых площадок. Часть 11. Дополнительные требования безопасности и методы испытаний пространственных игровых сетей»</a:t>
            </a:r>
          </a:p>
          <a:p>
            <a:pPr algn="just" fontAlgn="auto">
              <a:spcBef>
                <a:spcPts val="0"/>
              </a:spcBef>
              <a:spcAft>
                <a:spcPts val="600"/>
              </a:spcAft>
              <a:buFont typeface="Wingdings 3" charset="2"/>
              <a:buChar char=""/>
              <a:defRPr/>
            </a:pP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ГОСТ 33602-2015 «Оборудование и покрытия детских игровых площадок. Термины и определения</a:t>
            </a:r>
            <a:r>
              <a:rPr lang="ru-RU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5288" y="116632"/>
            <a:ext cx="849719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200" b="1" dirty="0"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Выполнение требований ТР ЕАЭС 042/2017 </a:t>
            </a:r>
            <a:br>
              <a:rPr lang="ru-RU" sz="2200" b="1" dirty="0"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bg2">
                    <a:lumMod val="25000"/>
                  </a:schemeClr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обеспечивается следующими стандартами</a:t>
            </a:r>
          </a:p>
        </p:txBody>
      </p:sp>
      <p:pic>
        <p:nvPicPr>
          <p:cNvPr id="4" name="Picture 2" descr="блокнот город (2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679" y="6388026"/>
            <a:ext cx="1155296" cy="43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4565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568952" cy="764704"/>
          </a:xfrm>
        </p:spPr>
        <p:txBody>
          <a:bodyPr rtlCol="0"/>
          <a:lstStyle/>
          <a:p>
            <a:pPr algn="ctr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ru-RU" altLang="ru-RU" sz="2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стандарты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700808"/>
            <a:ext cx="8856984" cy="4086225"/>
          </a:xfrm>
        </p:spPr>
        <p:txBody>
          <a:bodyPr rtlCol="0" anchor="ctr">
            <a:normAutofit fontScale="25000" lnSpcReduction="20000"/>
          </a:bodyPr>
          <a:lstStyle/>
          <a:p>
            <a:pPr marL="365760" indent="-283464" algn="just" eaLnBrk="1" fontAlgn="auto" hangingPunct="1">
              <a:spcAft>
                <a:spcPts val="600"/>
              </a:spcAft>
              <a:buFont typeface="Wingdings 3" charset="2"/>
              <a:buChar char=""/>
              <a:defRPr/>
            </a:pPr>
            <a:r>
              <a:rPr lang="ru-RU" sz="6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ГОСТ Р 52167-2012 «Оборудование и покрытия детских игровых площадок. Безопасность конструкции и методы испытаний качелей. Общие требования»</a:t>
            </a:r>
          </a:p>
          <a:p>
            <a:pPr marL="365760" indent="-283464" algn="just" eaLnBrk="1" fontAlgn="auto" hangingPunct="1">
              <a:spcAft>
                <a:spcPts val="600"/>
              </a:spcAft>
              <a:buFont typeface="Wingdings 3" charset="2"/>
              <a:buChar char=""/>
              <a:defRPr/>
            </a:pPr>
            <a:r>
              <a:rPr lang="ru-RU" sz="6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ГОСТ Р 52168-2012 «Оборудование и покрытия детских игровых площадок. Безопасность конструкции и методы испытаний горок. Общие требования»</a:t>
            </a:r>
          </a:p>
          <a:p>
            <a:pPr marL="365760" indent="-283464" algn="just" eaLnBrk="1" fontAlgn="auto" hangingPunct="1">
              <a:spcAft>
                <a:spcPts val="600"/>
              </a:spcAft>
              <a:buFont typeface="Wingdings 3" charset="2"/>
              <a:buChar char=""/>
              <a:defRPr/>
            </a:pPr>
            <a:r>
              <a:rPr lang="ru-RU" sz="6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ГОСТ Р 52169-2012 «Оборудование и покрытия детских игровых площадок. Безопасность конструкции и методы испытаний. Общие требования»</a:t>
            </a:r>
          </a:p>
          <a:p>
            <a:pPr marL="365760" indent="-283464" algn="just" eaLnBrk="1" fontAlgn="auto" hangingPunct="1">
              <a:spcAft>
                <a:spcPts val="600"/>
              </a:spcAft>
              <a:buFont typeface="Wingdings 3" charset="2"/>
              <a:buChar char=""/>
              <a:defRPr/>
            </a:pPr>
            <a:r>
              <a:rPr lang="ru-RU" sz="6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ГОСТ Р 52299-2013 «Оборудование и покрытия детских игровых площадок. Безопасность конструкции и методы испытаний качалок. Общие требования»</a:t>
            </a:r>
          </a:p>
          <a:p>
            <a:pPr marL="365760" indent="-283464" algn="just" eaLnBrk="1" fontAlgn="auto" hangingPunct="1">
              <a:spcAft>
                <a:spcPts val="600"/>
              </a:spcAft>
              <a:buFont typeface="Wingdings 3" charset="2"/>
              <a:buChar char=""/>
              <a:defRPr/>
            </a:pPr>
            <a:r>
              <a:rPr lang="ru-RU" sz="6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ГОСТ Р 52300-2013 «Оборудование и покрытия детских игровых площадок. Безопасность конструкции и методы испытаний каруселей. Общие требования»</a:t>
            </a:r>
          </a:p>
          <a:p>
            <a:pPr marL="365760" indent="-283464" algn="just" eaLnBrk="1" fontAlgn="auto" hangingPunct="1">
              <a:spcAft>
                <a:spcPts val="600"/>
              </a:spcAft>
              <a:buFont typeface="Wingdings 3" charset="2"/>
              <a:buChar char=""/>
              <a:defRPr/>
            </a:pPr>
            <a:r>
              <a:rPr lang="ru-RU" sz="6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ГОСТ Р ЕН 1177-2013 «Покрытия игровых площадок ударопоглощающие. Определение критической высоты падения»</a:t>
            </a:r>
          </a:p>
          <a:p>
            <a:pPr marL="365760" indent="-283464" algn="just" eaLnBrk="1" fontAlgn="auto" hangingPunct="1">
              <a:spcAft>
                <a:spcPts val="600"/>
              </a:spcAft>
              <a:buFont typeface="Wingdings 3" charset="2"/>
              <a:buChar char=""/>
              <a:defRPr/>
            </a:pPr>
            <a:r>
              <a:rPr lang="ru-RU" sz="6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ГОСТ Р 52301-2013 «Оборудование и покрытия детских игровых площадок. Безопасность при эксплуатации. Общие требования»</a:t>
            </a:r>
          </a:p>
          <a:p>
            <a:pPr marL="365760" indent="-283464" algn="just" eaLnBrk="1" fontAlgn="auto" hangingPunct="1">
              <a:spcAft>
                <a:spcPts val="600"/>
              </a:spcAft>
              <a:buFont typeface="Wingdings 3" charset="2"/>
              <a:buChar char=""/>
              <a:defRPr/>
            </a:pPr>
            <a:r>
              <a:rPr lang="ru-RU" sz="6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ГОСТ Р 55871-2013 «Оборудование и покрытия детских игровых площадок. Безопасность конструкции и методы испытаний оборудования, устанавливаемого в помещениях. Общие требования»</a:t>
            </a:r>
          </a:p>
          <a:p>
            <a:pPr marL="365760" indent="-283464" algn="just" eaLnBrk="1" fontAlgn="auto" hangingPunct="1">
              <a:spcAft>
                <a:spcPts val="600"/>
              </a:spcAft>
              <a:buFont typeface="Wingdings 3" charset="2"/>
              <a:buChar char=""/>
              <a:defRPr/>
            </a:pPr>
            <a:r>
              <a:rPr lang="ru-RU" sz="6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ГОСТ Р 55872-2013 «Оборудование и покрытия детских игровых площадок. Безопасность конструкции и методы испытаний пространственных игровых сетей. Общие требования»</a:t>
            </a:r>
          </a:p>
          <a:p>
            <a:pPr marL="365760" indent="-283464" algn="just" eaLnBrk="1" fontAlgn="auto" hangingPunct="1">
              <a:spcAft>
                <a:spcPts val="600"/>
              </a:spcAft>
              <a:buFont typeface="Wingdings 3" charset="2"/>
              <a:buChar char=""/>
              <a:defRPr/>
            </a:pPr>
            <a:r>
              <a:rPr lang="ru-RU" sz="6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ГОСТ Р 54847-2011 «Оборудование и покрытия детских игровых площадок. Безопасность конструкции и методы испытаний канатных дорог. Общие  требования»</a:t>
            </a:r>
          </a:p>
          <a:p>
            <a:pPr marL="365760" indent="-283464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2" descr="блокнот город (2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628" y="6237312"/>
            <a:ext cx="1155296" cy="43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6573318"/>
      </p:ext>
    </p:extLst>
  </p:cSld>
  <p:clrMapOvr>
    <a:masterClrMapping/>
  </p:clrMapOvr>
  <p:transition>
    <p:wipe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512" y="188640"/>
            <a:ext cx="8964488" cy="576262"/>
          </a:xfrm>
        </p:spPr>
        <p:txBody>
          <a:bodyPr>
            <a:noAutofit/>
          </a:bodyPr>
          <a:lstStyle/>
          <a:p>
            <a:pPr algn="ctr" eaLnBrk="1" fontAlgn="auto" hangingPunct="1">
              <a:lnSpc>
                <a:spcPct val="100000"/>
              </a:lnSpc>
              <a:spcAft>
                <a:spcPts val="0"/>
              </a:spcAft>
              <a:defRPr/>
            </a:pPr>
            <a:r>
              <a:rPr lang="ru-RU" sz="2200" b="1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Стандарты требования, которых распространяются на оборудование спортивных площадок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79512" y="1196752"/>
            <a:ext cx="8784976" cy="5356225"/>
          </a:xfrm>
        </p:spPr>
        <p:txBody>
          <a:bodyPr rtlCol="0" anchor="ctr">
            <a:normAutofit fontScale="25000" lnSpcReduction="20000"/>
          </a:bodyPr>
          <a:lstStyle/>
          <a:p>
            <a:pPr marL="91440" indent="-91440" algn="just" eaLnBrk="1" fontAlgn="auto" hangingPunct="1">
              <a:spcBef>
                <a:spcPts val="4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ru-RU" sz="6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5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ГОСТ Р 55677-2013 «Оборудование детских спортивных площадок. Безопасность конструкции и методы испытаний. Общие требования»</a:t>
            </a:r>
          </a:p>
          <a:p>
            <a:pPr marL="91440" indent="-91440" algn="just" eaLnBrk="1" fontAlgn="auto" hangingPunct="1">
              <a:spcBef>
                <a:spcPts val="4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ru-RU" sz="5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ГОСТ Р 55678-2013 «Оборудование детских спортивных площадок. Безопасность конструкции и методы испытаний спортивно-развивающего оборудования. Общие требования»</a:t>
            </a:r>
          </a:p>
          <a:p>
            <a:pPr marL="91440" indent="-91440" algn="just" eaLnBrk="1" fontAlgn="auto" hangingPunct="1">
              <a:spcBef>
                <a:spcPts val="4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ru-RU" sz="5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ГОСТ Р 55679-2013 «Оборудование детских спортивных площадок. Безопасность при эксплуатации»</a:t>
            </a:r>
          </a:p>
          <a:p>
            <a:pPr marL="91440" indent="-91440" algn="just" eaLnBrk="1" fontAlgn="auto" hangingPunct="1">
              <a:spcBef>
                <a:spcPts val="4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ru-RU" sz="5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ГОСТ Р 56440-2015 «Оборудование спортивное универсальное свободного доступа. Требования и методы испытания с учетом безопасности»</a:t>
            </a:r>
          </a:p>
          <a:p>
            <a:pPr marL="91440" indent="-91440" algn="just" eaLnBrk="1" fontAlgn="auto" hangingPunct="1">
              <a:spcBef>
                <a:spcPts val="4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ru-RU" sz="5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ГОСТ Р 55664-2013 «Оборудование для спортивных игр. Ворота футбольные. Требования и методы испытаний с учетом безопасности»</a:t>
            </a:r>
          </a:p>
          <a:p>
            <a:pPr marL="91440" indent="-91440" algn="just" eaLnBrk="1" fontAlgn="auto" hangingPunct="1">
              <a:spcBef>
                <a:spcPts val="4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ru-RU" sz="5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ГОСТ Р 55665-2013 «Оборудование для спортивных игр. Ворота для мини-футбола и гандбола. Требования и методы испытаний с учетом безопасности»</a:t>
            </a:r>
          </a:p>
          <a:p>
            <a:pPr marL="91440" indent="-91440" algn="just" eaLnBrk="1" fontAlgn="auto" hangingPunct="1">
              <a:spcBef>
                <a:spcPts val="4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ru-RU" sz="5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ГОСТ Р 55666-2013 «Оборудование для спортивных игр. Ворота хоккейные. Требования и методы испытаний с учетом безопасности»</a:t>
            </a:r>
          </a:p>
          <a:p>
            <a:pPr marL="91440" indent="-91440" algn="just" eaLnBrk="1" fontAlgn="auto" hangingPunct="1">
              <a:spcBef>
                <a:spcPts val="4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ru-RU" sz="5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ГОСТ Р 56433-2015 «Оборудование для спортивных игр. Оборудование волейбольное. Функциональные требования, требования  безопасности и методы испытаний»</a:t>
            </a:r>
          </a:p>
          <a:p>
            <a:pPr marL="91440" indent="-91440" algn="just" eaLnBrk="1" fontAlgn="auto" hangingPunct="1">
              <a:spcBef>
                <a:spcPts val="4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ru-RU" sz="5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ГОСТ Р 56434-2015 «Оборудование для спортивных игр. Оборудование баскетбольное. Функциональные требования, требования  безопасности и методы испытаний»</a:t>
            </a:r>
          </a:p>
          <a:p>
            <a:pPr marL="91440" indent="-91440" algn="just" eaLnBrk="1" fontAlgn="auto" hangingPunct="1">
              <a:spcBef>
                <a:spcPts val="4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ru-RU" sz="5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ГОСТ Р 56445-2015 «Тренажеры стационарные.. Общие требования  безопасности и методы испытаний»</a:t>
            </a:r>
          </a:p>
          <a:p>
            <a:pPr marL="91440" indent="-91440" algn="just" eaLnBrk="1" fontAlgn="auto" hangingPunct="1">
              <a:spcBef>
                <a:spcPts val="4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ru-RU" sz="5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ГОСТ Р 57538-2017 «Тренажеры стационарные уличные. Общие требования  безопасности и методы испытаний»</a:t>
            </a:r>
          </a:p>
          <a:p>
            <a:pPr marL="91440" indent="-91440" algn="just" eaLnBrk="1" fontAlgn="auto" hangingPunct="1">
              <a:spcBef>
                <a:spcPts val="4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ru-RU" sz="5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ГОСТ Р 54415-2011 «Оборудование для </a:t>
            </a:r>
            <a:r>
              <a:rPr lang="ru-RU" sz="56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скейтплощадок</a:t>
            </a:r>
            <a:r>
              <a:rPr lang="ru-RU" sz="56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Безопасность конструкции и методы испытаний. Общие требования»</a:t>
            </a:r>
          </a:p>
          <a:p>
            <a:pPr marL="91440" indent="-9144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pic>
        <p:nvPicPr>
          <p:cNvPr id="4" name="Picture 2" descr="блокнот город (2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628" y="6309320"/>
            <a:ext cx="1155296" cy="43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4560067"/>
      </p:ext>
    </p:extLst>
  </p:cSld>
  <p:clrMapOvr>
    <a:masterClrMapping/>
  </p:clrMapOvr>
  <p:transition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Прямоугольник 1"/>
          <p:cNvSpPr>
            <a:spLocks noChangeArrowheads="1"/>
          </p:cNvSpPr>
          <p:nvPr/>
        </p:nvSpPr>
        <p:spPr bwMode="auto">
          <a:xfrm>
            <a:off x="969963" y="2133600"/>
            <a:ext cx="792321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Назначенный срок службы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это продолжительность эксплуатации оборудования, и покрытия, и  их незаменяемых частей, при достижении которой эксплуатация оборудования и покрытия должна быть прекращена независимо от их технического состояния.</a:t>
            </a:r>
          </a:p>
        </p:txBody>
      </p:sp>
      <p:sp>
        <p:nvSpPr>
          <p:cNvPr id="31747" name="Прямоугольник 1"/>
          <p:cNvSpPr>
            <a:spLocks noChangeArrowheads="1"/>
          </p:cNvSpPr>
          <p:nvPr/>
        </p:nvSpPr>
        <p:spPr bwMode="auto">
          <a:xfrm>
            <a:off x="611560" y="980728"/>
            <a:ext cx="828161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Оборудование и  покрытие должны иметь назначенный срок службы.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39552" y="4149080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400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 п.6, п.33 Технического регламента Евразийского экономического союза</a:t>
            </a:r>
          </a:p>
          <a:p>
            <a:pPr algn="ctr"/>
            <a:r>
              <a:rPr lang="ru-RU" altLang="ru-RU" sz="1400" i="1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«О безопасности оборудования для детских игровых площадок» (ТР ЕАЭС 042/2017)</a:t>
            </a:r>
          </a:p>
        </p:txBody>
      </p:sp>
      <p:pic>
        <p:nvPicPr>
          <p:cNvPr id="5" name="Picture 2" descr="блокнот город (2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628" y="6237312"/>
            <a:ext cx="1155296" cy="43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7554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80277" y="116632"/>
            <a:ext cx="8229600" cy="511175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altLang="ru-RU" sz="1800" b="1" dirty="0">
                <a:solidFill>
                  <a:srgbClr val="003B68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Информационное сообщение</a:t>
            </a:r>
          </a:p>
        </p:txBody>
      </p:sp>
      <p:sp>
        <p:nvSpPr>
          <p:cNvPr id="26627" name="Содержимое 2"/>
          <p:cNvSpPr txBox="1">
            <a:spLocks/>
          </p:cNvSpPr>
          <p:nvPr/>
        </p:nvSpPr>
        <p:spPr bwMode="auto">
          <a:xfrm>
            <a:off x="4211959" y="629846"/>
            <a:ext cx="4497917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"/>
              <a:defRPr sz="3200">
                <a:solidFill>
                  <a:schemeClr val="tx2"/>
                </a:solidFill>
                <a:latin typeface="Franklin Gothic Book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"/>
              <a:defRPr sz="2800">
                <a:solidFill>
                  <a:schemeClr val="tx2"/>
                </a:solidFill>
                <a:latin typeface="Franklin Gothic Book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"/>
              <a:defRPr sz="2400">
                <a:solidFill>
                  <a:schemeClr val="tx2"/>
                </a:solidFill>
                <a:latin typeface="Franklin Gothic Book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SzPct val="70000"/>
              <a:buFont typeface="Wingdings 2" pitchFamily="18" charset="2"/>
              <a:buChar char=""/>
              <a:defRPr sz="2000">
                <a:solidFill>
                  <a:schemeClr val="tx2"/>
                </a:solidFill>
                <a:latin typeface="Franklin Gothic Book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itchFamily="18" charset="2"/>
              <a:buChar char=""/>
              <a:defRPr>
                <a:solidFill>
                  <a:schemeClr val="tx2"/>
                </a:solidFill>
                <a:latin typeface="Franklin Gothic Book" pitchFamily="34" charset="0"/>
              </a:defRPr>
            </a:lvl9pPr>
          </a:lstStyle>
          <a:p>
            <a:pPr algn="just" eaLnBrk="1" hangingPunct="1">
              <a:spcBef>
                <a:spcPts val="588"/>
              </a:spcBef>
              <a:buFont typeface="Arial" charset="0"/>
              <a:buNone/>
            </a:pPr>
            <a:r>
              <a:rPr lang="ru-RU" alt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детской площадке должна быть размещена информация в виде табличек (пиктограммы), содержащая:</a:t>
            </a:r>
          </a:p>
          <a:p>
            <a:pPr algn="just" eaLnBrk="1" hangingPunct="1">
              <a:spcBef>
                <a:spcPts val="588"/>
              </a:spcBef>
              <a:buFont typeface="Arial" charset="0"/>
              <a:buNone/>
            </a:pPr>
            <a:r>
              <a:rPr lang="ru-RU" alt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правила пользования оборудованием и сведения о возрастных группах, включая ограничения по росту и весу;</a:t>
            </a:r>
          </a:p>
          <a:p>
            <a:pPr algn="just" eaLnBrk="1" hangingPunct="1">
              <a:spcBef>
                <a:spcPts val="588"/>
              </a:spcBef>
              <a:buFont typeface="Arial" charset="0"/>
              <a:buNone/>
            </a:pPr>
            <a:r>
              <a:rPr lang="ru-RU" alt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номера телефонов службы спасения, скорой помощи;</a:t>
            </a:r>
          </a:p>
          <a:p>
            <a:pPr algn="just" eaLnBrk="1" hangingPunct="1">
              <a:spcBef>
                <a:spcPts val="588"/>
              </a:spcBef>
              <a:spcAft>
                <a:spcPts val="1200"/>
              </a:spcAft>
              <a:buFont typeface="Arial" charset="0"/>
              <a:buNone/>
            </a:pPr>
            <a:r>
              <a:rPr lang="ru-RU" alt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номера телефонов </a:t>
            </a:r>
            <a:r>
              <a:rPr lang="ru-RU" altLang="ru-RU" sz="1400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эксплуатанта</a:t>
            </a:r>
            <a:r>
              <a:rPr lang="ru-RU" alt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по которым следует обращаться в случае неисправности или поломки оборудования.</a:t>
            </a:r>
          </a:p>
          <a:p>
            <a:pPr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altLang="ru-RU" sz="140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 п.46 Технического регламента Евразийского экономического союза</a:t>
            </a:r>
          </a:p>
          <a:p>
            <a:pPr algn="ctr" eaLnBrk="1" hangingPunct="1">
              <a:spcBef>
                <a:spcPts val="0"/>
              </a:spcBef>
              <a:buFont typeface="Arial" charset="0"/>
              <a:buNone/>
            </a:pPr>
            <a:r>
              <a:rPr lang="ru-RU" altLang="ru-RU" sz="140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«О безопасности оборудования для детских игровых площадок» (ТР ЕАЭС 042/2017)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4365104"/>
            <a:ext cx="82809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588"/>
              </a:spcBef>
              <a:buClr>
                <a:schemeClr val="accent1"/>
              </a:buClr>
              <a:buSzPct val="70000"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обеспечения безопасности на детской спортивной площадке </a:t>
            </a:r>
            <a:r>
              <a:rPr lang="ru-RU" sz="1400" b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эксплуатант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разрабатывает и устанавливает информационные таблички или доски, содержащие:</a:t>
            </a:r>
          </a:p>
          <a:p>
            <a:pPr algn="just">
              <a:spcBef>
                <a:spcPts val="588"/>
              </a:spcBef>
              <a:buClr>
                <a:schemeClr val="accent1"/>
              </a:buClr>
              <a:buSzPct val="70000"/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правила и возрастные требования при пользовании оборудованием;</a:t>
            </a:r>
          </a:p>
          <a:p>
            <a:pPr algn="just">
              <a:spcBef>
                <a:spcPts val="588"/>
              </a:spcBef>
              <a:buClr>
                <a:schemeClr val="accent1"/>
              </a:buClr>
              <a:buSzPct val="70000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номера телефонов службы спасения, скорой помощи;</a:t>
            </a:r>
          </a:p>
          <a:p>
            <a:pPr marL="285750" indent="-285750" algn="just">
              <a:spcBef>
                <a:spcPts val="588"/>
              </a:spcBef>
              <a:spcAft>
                <a:spcPts val="1200"/>
              </a:spcAft>
              <a:buClr>
                <a:schemeClr val="accent1"/>
              </a:buClr>
              <a:buSzPct val="70000"/>
              <a:buFontTx/>
              <a:buChar char="-"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номер(а) телефона для сообщения службе эксплуатации при неисправности и поломке оборудования.</a:t>
            </a:r>
          </a:p>
          <a:p>
            <a:pPr marL="285750" indent="-285750" algn="ctr">
              <a:spcBef>
                <a:spcPts val="588"/>
              </a:spcBef>
              <a:buClr>
                <a:schemeClr val="accent1"/>
              </a:buClr>
              <a:buSzPct val="70000"/>
              <a:buFontTx/>
              <a:buChar char="-"/>
            </a:pPr>
            <a:r>
              <a:rPr lang="ru-RU" sz="1400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 п. 7.5 ГОСТ Р 55679-2013 «Оборудование детских спортивных площадок. Безопасность при эксплуатации»)</a:t>
            </a:r>
          </a:p>
        </p:txBody>
      </p:sp>
      <p:pic>
        <p:nvPicPr>
          <p:cNvPr id="5" name="Picture 6" descr="https://pbs.twimg.com/media/DlYFxU2WsAA6VJc.jpg:lar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1" t="14902" r="15128" b="7051"/>
          <a:stretch>
            <a:fillRect/>
          </a:stretch>
        </p:blipFill>
        <p:spPr bwMode="auto">
          <a:xfrm>
            <a:off x="480277" y="627807"/>
            <a:ext cx="3459220" cy="3509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блокнот город (2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957" y="6249993"/>
            <a:ext cx="1155296" cy="43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461954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899</TotalTime>
  <Words>1636</Words>
  <Application>Microsoft Office PowerPoint</Application>
  <PresentationFormat>Экран (4:3)</PresentationFormat>
  <Paragraphs>149</Paragraphs>
  <Slides>35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Исполнительная</vt:lpstr>
      <vt:lpstr>Презентация PowerPoint</vt:lpstr>
      <vt:lpstr>Презентация PowerPoint</vt:lpstr>
      <vt:lpstr>Презентация PowerPoint</vt:lpstr>
      <vt:lpstr>Технический регламент Евразийского экономического союза «О безопасности оборудования для детских игровых площадок»  (ТР ЕАЭС 042/2017)  Принят решением Евразийской экономической комиссией  от 17 мая 2017 года № 21.  Вступил в силу с 17 ноября 2018 года. </vt:lpstr>
      <vt:lpstr>Презентация PowerPoint</vt:lpstr>
      <vt:lpstr>Национальные стандарты</vt:lpstr>
      <vt:lpstr>Стандарты требования, которых распространяются на оборудование спортивных площадок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Выполнение требований ТР ЕАЭС 042/2017  обеспечивается следующими стандартами</dc:title>
  <dc:creator>Пользователь Windows</dc:creator>
  <cp:lastModifiedBy>Юлия Игоревна Ульянова</cp:lastModifiedBy>
  <cp:revision>49</cp:revision>
  <dcterms:created xsi:type="dcterms:W3CDTF">2022-06-02T09:22:45Z</dcterms:created>
  <dcterms:modified xsi:type="dcterms:W3CDTF">2022-10-27T10:47:49Z</dcterms:modified>
</cp:coreProperties>
</file>